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9" r:id="rId3"/>
    <p:sldId id="260" r:id="rId4"/>
    <p:sldId id="258" r:id="rId5"/>
    <p:sldId id="270" r:id="rId6"/>
    <p:sldId id="277" r:id="rId7"/>
    <p:sldId id="271" r:id="rId8"/>
    <p:sldId id="275" r:id="rId9"/>
    <p:sldId id="276" r:id="rId10"/>
    <p:sldId id="262" r:id="rId11"/>
    <p:sldId id="263" r:id="rId12"/>
    <p:sldId id="264" r:id="rId13"/>
    <p:sldId id="267" r:id="rId14"/>
    <p:sldId id="268" r:id="rId15"/>
    <p:sldId id="269" r:id="rId16"/>
    <p:sldId id="265" r:id="rId17"/>
    <p:sldId id="266" r:id="rId18"/>
    <p:sldId id="272" r:id="rId19"/>
    <p:sldId id="274"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C74270-91E3-4984-ABBF-7CBF6EB52BA4}" type="datetimeFigureOut">
              <a:rPr lang="en-IN" smtClean="0"/>
              <a:t>11-02-2023</a:t>
            </a:fld>
            <a:endParaRPr lang="en-IN"/>
          </a:p>
        </p:txBody>
      </p:sp>
      <p:sp>
        <p:nvSpPr>
          <p:cNvPr id="5" name="Footer Placeholder 4"/>
          <p:cNvSpPr>
            <a:spLocks noGrp="1"/>
          </p:cNvSpPr>
          <p:nvPr>
            <p:ph type="ftr" sz="quarter" idx="11"/>
          </p:nvPr>
        </p:nvSpPr>
        <p:spPr>
          <a:xfrm>
            <a:off x="1451579" y="329307"/>
            <a:ext cx="5626774" cy="309201"/>
          </a:xfrm>
        </p:spPr>
        <p:txBody>
          <a:bodyPr/>
          <a:lstStyle/>
          <a:p>
            <a:endParaRPr lang="en-IN"/>
          </a:p>
        </p:txBody>
      </p:sp>
      <p:sp>
        <p:nvSpPr>
          <p:cNvPr id="6" name="Slide Number Placeholder 5"/>
          <p:cNvSpPr>
            <a:spLocks noGrp="1"/>
          </p:cNvSpPr>
          <p:nvPr>
            <p:ph type="sldNum" sz="quarter" idx="12"/>
          </p:nvPr>
        </p:nvSpPr>
        <p:spPr>
          <a:xfrm>
            <a:off x="476834" y="798973"/>
            <a:ext cx="811019" cy="503578"/>
          </a:xfrm>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260267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74270-91E3-4984-ABBF-7CBF6EB52BA4}"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289398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74270-91E3-4984-ABBF-7CBF6EB52BA4}"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362048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74270-91E3-4984-ABBF-7CBF6EB52BA4}"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1952109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74270-91E3-4984-ABBF-7CBF6EB52BA4}"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107900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C74270-91E3-4984-ABBF-7CBF6EB52BA4}" type="datetimeFigureOut">
              <a:rPr lang="en-IN" smtClean="0"/>
              <a:t>11-02-2023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1734444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C74270-91E3-4984-ABBF-7CBF6EB52BA4}" type="datetimeFigureOut">
              <a:rPr lang="en-IN" smtClean="0"/>
              <a:t>11-02-2023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2318415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C74270-91E3-4984-ABBF-7CBF6EB52BA4}" type="datetimeFigureOut">
              <a:rPr lang="en-IN" smtClean="0"/>
              <a:t>11-02-2023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227419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74270-91E3-4984-ABBF-7CBF6EB52BA4}" type="datetimeFigureOut">
              <a:rPr lang="en-IN" smtClean="0"/>
              <a:t>11-02-2023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291160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74270-91E3-4984-ABBF-7CBF6EB52BA4}" type="datetimeFigureOut">
              <a:rPr lang="en-IN" smtClean="0"/>
              <a:t>11-02-2023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1592613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1C74270-91E3-4984-ABBF-7CBF6EB52BA4}" type="datetimeFigureOut">
              <a:rPr lang="en-IN" smtClean="0"/>
              <a:t>11-02-2023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05F20759-CAF8-4B2B-80C4-61FE64326FAE}" type="slidenum">
              <a:rPr lang="en-IN" smtClean="0"/>
              <a:t>‹#›</a:t>
            </a:fld>
            <a:endParaRPr lang="en-IN"/>
          </a:p>
        </p:txBody>
      </p:sp>
    </p:spTree>
    <p:extLst>
      <p:ext uri="{BB962C8B-B14F-4D97-AF65-F5344CB8AC3E}">
        <p14:creationId xmlns:p14="http://schemas.microsoft.com/office/powerpoint/2010/main" val="236198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1C74270-91E3-4984-ABBF-7CBF6EB52BA4}" type="datetimeFigureOut">
              <a:rPr lang="en-IN" smtClean="0"/>
              <a:t>11-02-2023</a:t>
            </a:fld>
            <a:endParaRPr lang="en-IN"/>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5F20759-CAF8-4B2B-80C4-61FE64326FAE}" type="slidenum">
              <a:rPr lang="en-IN" smtClean="0"/>
              <a:t>‹#›</a:t>
            </a:fld>
            <a:endParaRPr lang="en-IN"/>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0578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ncbi.nlm.nih.gov/pmc/articles/PMC7146365/"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DC4F-2A84-E621-2A63-CFFE16F15408}"/>
              </a:ext>
            </a:extLst>
          </p:cNvPr>
          <p:cNvSpPr>
            <a:spLocks noGrp="1"/>
          </p:cNvSpPr>
          <p:nvPr>
            <p:ph type="ctrTitle"/>
          </p:nvPr>
        </p:nvSpPr>
        <p:spPr>
          <a:xfrm>
            <a:off x="440419" y="917964"/>
            <a:ext cx="6812028" cy="2597983"/>
          </a:xfrm>
        </p:spPr>
        <p:txBody>
          <a:bodyPr>
            <a:noAutofit/>
          </a:bodyPr>
          <a:lstStyle/>
          <a:p>
            <a:pPr algn="l"/>
            <a:r>
              <a:rPr lang="en-IN" sz="4800" b="1" u="sng" dirty="0">
                <a:effectLst>
                  <a:outerShdw blurRad="38100" dist="38100" dir="2700000" algn="tl">
                    <a:srgbClr val="000000">
                      <a:alpha val="43137"/>
                    </a:srgbClr>
                  </a:outerShdw>
                </a:effectLst>
                <a:latin typeface="Bahnschrift" panose="020B0502040204020203" pitchFamily="34" charset="0"/>
              </a:rPr>
              <a:t>Project review:</a:t>
            </a:r>
            <a:br>
              <a:rPr lang="en-IN" sz="4800" b="1" u="sng" dirty="0">
                <a:effectLst>
                  <a:outerShdw blurRad="38100" dist="38100" dir="2700000" algn="tl">
                    <a:srgbClr val="000000">
                      <a:alpha val="43137"/>
                    </a:srgbClr>
                  </a:outerShdw>
                </a:effectLst>
                <a:latin typeface="Bahnschrift" panose="020B0502040204020203" pitchFamily="34" charset="0"/>
              </a:rPr>
            </a:br>
            <a:r>
              <a:rPr lang="en-IN" sz="2000" b="1" dirty="0">
                <a:solidFill>
                  <a:schemeClr val="accent2">
                    <a:lumMod val="20000"/>
                    <a:lumOff val="80000"/>
                  </a:schemeClr>
                </a:solidFill>
                <a:effectLst>
                  <a:outerShdw blurRad="38100" dist="38100" dir="2700000" algn="tl">
                    <a:srgbClr val="000000">
                      <a:alpha val="43137"/>
                    </a:srgbClr>
                  </a:outerShdw>
                </a:effectLst>
                <a:latin typeface="Abadi" panose="020B0604020104020204" pitchFamily="34" charset="0"/>
                <a:ea typeface="SimSun-ExtB" panose="02010609060101010101" pitchFamily="49" charset="-122"/>
                <a:cs typeface="Times New Roman" panose="02020603050405020304" pitchFamily="18" charset="0"/>
              </a:rPr>
              <a:t>SOLITARY IDENTIFICATION OF CONSIDERATE NUTRITIONAL CONSUMPTION( i.e. IMPACTS ON skin-aging, MALNUTRITION) AND ANALYZING FACTORS SUCH AS CLIMATIC IMPACTS ON FOOD PRODUCTION USING MACHINE LEARNING AND DATA ANALYTICS </a:t>
            </a:r>
            <a:br>
              <a:rPr lang="en-IN" sz="2000" b="1" dirty="0">
                <a:effectLst>
                  <a:outerShdw blurRad="38100" dist="38100" dir="2700000" algn="tl">
                    <a:srgbClr val="000000">
                      <a:alpha val="43137"/>
                    </a:srgbClr>
                  </a:outerShdw>
                </a:effectLst>
                <a:latin typeface="Abadi" panose="020B0604020104020204" pitchFamily="34" charset="0"/>
                <a:ea typeface="SimSun-ExtB" panose="02010609060101010101" pitchFamily="49" charset="-122"/>
                <a:cs typeface="Times New Roman" panose="02020603050405020304" pitchFamily="18" charset="0"/>
              </a:rPr>
            </a:br>
            <a:br>
              <a:rPr lang="en-IN" sz="4800" dirty="0">
                <a:latin typeface="Bahnschrift" panose="020B0502040204020203" pitchFamily="34" charset="0"/>
              </a:rPr>
            </a:br>
            <a:endParaRPr lang="en-IN" sz="3600" dirty="0">
              <a:effectLst>
                <a:outerShdw blurRad="38100" dist="38100" dir="2700000" algn="tl">
                  <a:srgbClr val="000000">
                    <a:alpha val="43137"/>
                  </a:srgbClr>
                </a:outerShdw>
              </a:effectLst>
              <a:latin typeface="Bahnschrift" panose="020B0502040204020203" pitchFamily="34" charset="0"/>
            </a:endParaRPr>
          </a:p>
        </p:txBody>
      </p:sp>
      <p:sp>
        <p:nvSpPr>
          <p:cNvPr id="3" name="Subtitle 2">
            <a:extLst>
              <a:ext uri="{FF2B5EF4-FFF2-40B4-BE49-F238E27FC236}">
                <a16:creationId xmlns:a16="http://schemas.microsoft.com/office/drawing/2014/main" id="{E293BB76-DF7F-5018-9AA6-DBC82706AA9D}"/>
              </a:ext>
            </a:extLst>
          </p:cNvPr>
          <p:cNvSpPr>
            <a:spLocks noGrp="1"/>
          </p:cNvSpPr>
          <p:nvPr>
            <p:ph type="subTitle" idx="1"/>
          </p:nvPr>
        </p:nvSpPr>
        <p:spPr>
          <a:xfrm>
            <a:off x="314913" y="4098221"/>
            <a:ext cx="5396754" cy="1999130"/>
          </a:xfrm>
        </p:spPr>
        <p:txBody>
          <a:bodyPr>
            <a:normAutofit lnSpcReduction="10000"/>
          </a:bodyPr>
          <a:lstStyle/>
          <a:p>
            <a:pPr algn="l">
              <a:spcBef>
                <a:spcPts val="0"/>
              </a:spcBef>
            </a:pPr>
            <a:r>
              <a:rPr lang="en-IN" sz="2600" b="1" u="sng" dirty="0">
                <a:solidFill>
                  <a:schemeClr val="accent1"/>
                </a:solidFill>
                <a:effectLst>
                  <a:outerShdw blurRad="38100" dist="38100" dir="2700000" algn="tl">
                    <a:srgbClr val="000000">
                      <a:alpha val="43137"/>
                    </a:srgbClr>
                  </a:outerShdw>
                </a:effectLst>
                <a:latin typeface="Bahnschrift" panose="020B0502040204020203" pitchFamily="34" charset="0"/>
              </a:rPr>
              <a:t>DONE BY - </a:t>
            </a:r>
          </a:p>
          <a:p>
            <a:pPr algn="l">
              <a:spcBef>
                <a:spcPts val="0"/>
              </a:spcBef>
            </a:pPr>
            <a:r>
              <a:rPr lang="en-IN" sz="1900" dirty="0">
                <a:latin typeface="Bahnschrift" panose="020B0502040204020203" pitchFamily="34" charset="0"/>
              </a:rPr>
              <a:t>ARYAN SHIV SIDDHABATHULA – B13 29</a:t>
            </a:r>
          </a:p>
          <a:p>
            <a:pPr algn="l">
              <a:spcBef>
                <a:spcPts val="0"/>
              </a:spcBef>
            </a:pPr>
            <a:r>
              <a:rPr lang="en-IN" sz="1900" dirty="0">
                <a:latin typeface="Bahnschrift" panose="020B0502040204020203" pitchFamily="34" charset="0"/>
              </a:rPr>
              <a:t>Vunamati satyanarayanA – b13 55</a:t>
            </a:r>
          </a:p>
          <a:p>
            <a:pPr algn="l">
              <a:spcBef>
                <a:spcPts val="0"/>
              </a:spcBef>
            </a:pPr>
            <a:r>
              <a:rPr lang="en-IN" sz="1900" dirty="0">
                <a:latin typeface="Bahnschrift" panose="020B0502040204020203" pitchFamily="34" charset="0"/>
              </a:rPr>
              <a:t>N Tejaswi – b13 38</a:t>
            </a:r>
          </a:p>
          <a:p>
            <a:pPr algn="l">
              <a:spcBef>
                <a:spcPts val="0"/>
              </a:spcBef>
            </a:pPr>
            <a:r>
              <a:rPr lang="en-IN" sz="1900" dirty="0">
                <a:latin typeface="Bahnschrift" panose="020B0502040204020203" pitchFamily="34" charset="0"/>
              </a:rPr>
              <a:t>M shiva ganesh – b13 54</a:t>
            </a:r>
          </a:p>
          <a:p>
            <a:endParaRPr lang="en-IN" dirty="0">
              <a:latin typeface="Bahnschrift" panose="020B0502040204020203" pitchFamily="34" charset="0"/>
            </a:endParaRPr>
          </a:p>
        </p:txBody>
      </p:sp>
      <p:pic>
        <p:nvPicPr>
          <p:cNvPr id="4" name="Picture 4" descr="PPT - Global Food Consumption PowerPoint Presentation, free download -  ID:2197516">
            <a:extLst>
              <a:ext uri="{FF2B5EF4-FFF2-40B4-BE49-F238E27FC236}">
                <a16:creationId xmlns:a16="http://schemas.microsoft.com/office/drawing/2014/main" id="{41ADC55D-8343-55A9-52CE-F22D4F246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6" t="8954" r="4379" b="4633"/>
          <a:stretch/>
        </p:blipFill>
        <p:spPr bwMode="auto">
          <a:xfrm>
            <a:off x="7431741" y="62717"/>
            <a:ext cx="4048969" cy="28037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6" descr="Overcoming Misconceptions About Malnutrition in Seniors | Chenmed">
            <a:extLst>
              <a:ext uri="{FF2B5EF4-FFF2-40B4-BE49-F238E27FC236}">
                <a16:creationId xmlns:a16="http://schemas.microsoft.com/office/drawing/2014/main" id="{03394560-A3AC-1D62-FEBD-8229E6CA5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849" y="3301711"/>
            <a:ext cx="4082861" cy="2725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Solutions for Big Data Management &amp; Analytics | Lenovo India">
            <a:extLst>
              <a:ext uri="{FF2B5EF4-FFF2-40B4-BE49-F238E27FC236}">
                <a16:creationId xmlns:a16="http://schemas.microsoft.com/office/drawing/2014/main" id="{D36D2916-435F-B66C-6D64-959B6ECC54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30" t="45792" r="7922" b="26937"/>
          <a:stretch/>
        </p:blipFill>
        <p:spPr bwMode="auto">
          <a:xfrm>
            <a:off x="440419" y="2852338"/>
            <a:ext cx="5745229" cy="11533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611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5028EF-0E9A-1845-D43B-49BEB1A1FE40}"/>
              </a:ext>
            </a:extLst>
          </p:cNvPr>
          <p:cNvPicPr>
            <a:picLocks noChangeAspect="1"/>
          </p:cNvPicPr>
          <p:nvPr/>
        </p:nvPicPr>
        <p:blipFill>
          <a:blip r:embed="rId2"/>
          <a:stretch>
            <a:fillRect/>
          </a:stretch>
        </p:blipFill>
        <p:spPr>
          <a:xfrm>
            <a:off x="386628" y="217557"/>
            <a:ext cx="2221987" cy="3189031"/>
          </a:xfrm>
          <a:prstGeom prst="rect">
            <a:avLst/>
          </a:prstGeom>
        </p:spPr>
      </p:pic>
      <p:pic>
        <p:nvPicPr>
          <p:cNvPr id="5" name="Picture 4">
            <a:extLst>
              <a:ext uri="{FF2B5EF4-FFF2-40B4-BE49-F238E27FC236}">
                <a16:creationId xmlns:a16="http://schemas.microsoft.com/office/drawing/2014/main" id="{E1DDC36D-E73A-63FC-3428-615B834E950D}"/>
              </a:ext>
            </a:extLst>
          </p:cNvPr>
          <p:cNvPicPr>
            <a:picLocks noChangeAspect="1"/>
          </p:cNvPicPr>
          <p:nvPr/>
        </p:nvPicPr>
        <p:blipFill>
          <a:blip r:embed="rId3"/>
          <a:stretch>
            <a:fillRect/>
          </a:stretch>
        </p:blipFill>
        <p:spPr>
          <a:xfrm>
            <a:off x="2912352" y="217556"/>
            <a:ext cx="2489837" cy="3189031"/>
          </a:xfrm>
          <a:prstGeom prst="rect">
            <a:avLst/>
          </a:prstGeom>
        </p:spPr>
      </p:pic>
      <p:pic>
        <p:nvPicPr>
          <p:cNvPr id="7" name="Picture 6">
            <a:extLst>
              <a:ext uri="{FF2B5EF4-FFF2-40B4-BE49-F238E27FC236}">
                <a16:creationId xmlns:a16="http://schemas.microsoft.com/office/drawing/2014/main" id="{1457A2BE-AF1A-0C6C-D72E-32F8B34CDB69}"/>
              </a:ext>
            </a:extLst>
          </p:cNvPr>
          <p:cNvPicPr>
            <a:picLocks noChangeAspect="1"/>
          </p:cNvPicPr>
          <p:nvPr/>
        </p:nvPicPr>
        <p:blipFill>
          <a:blip r:embed="rId4"/>
          <a:stretch>
            <a:fillRect/>
          </a:stretch>
        </p:blipFill>
        <p:spPr>
          <a:xfrm>
            <a:off x="5705926" y="217555"/>
            <a:ext cx="2522793" cy="3189031"/>
          </a:xfrm>
          <a:prstGeom prst="rect">
            <a:avLst/>
          </a:prstGeom>
        </p:spPr>
      </p:pic>
      <p:pic>
        <p:nvPicPr>
          <p:cNvPr id="9" name="Picture 8">
            <a:extLst>
              <a:ext uri="{FF2B5EF4-FFF2-40B4-BE49-F238E27FC236}">
                <a16:creationId xmlns:a16="http://schemas.microsoft.com/office/drawing/2014/main" id="{934FA6F3-8E9A-D8F6-8F59-75DFDE56BC13}"/>
              </a:ext>
            </a:extLst>
          </p:cNvPr>
          <p:cNvPicPr>
            <a:picLocks noChangeAspect="1"/>
          </p:cNvPicPr>
          <p:nvPr/>
        </p:nvPicPr>
        <p:blipFill>
          <a:blip r:embed="rId5"/>
          <a:stretch>
            <a:fillRect/>
          </a:stretch>
        </p:blipFill>
        <p:spPr>
          <a:xfrm>
            <a:off x="386628" y="3630707"/>
            <a:ext cx="1805004" cy="2366681"/>
          </a:xfrm>
          <a:prstGeom prst="rect">
            <a:avLst/>
          </a:prstGeom>
        </p:spPr>
      </p:pic>
      <p:pic>
        <p:nvPicPr>
          <p:cNvPr id="11" name="Picture 10">
            <a:extLst>
              <a:ext uri="{FF2B5EF4-FFF2-40B4-BE49-F238E27FC236}">
                <a16:creationId xmlns:a16="http://schemas.microsoft.com/office/drawing/2014/main" id="{68F5C11F-074F-A8E3-C9C1-6C8114172141}"/>
              </a:ext>
            </a:extLst>
          </p:cNvPr>
          <p:cNvPicPr>
            <a:picLocks noChangeAspect="1"/>
          </p:cNvPicPr>
          <p:nvPr/>
        </p:nvPicPr>
        <p:blipFill>
          <a:blip r:embed="rId6"/>
          <a:stretch>
            <a:fillRect/>
          </a:stretch>
        </p:blipFill>
        <p:spPr>
          <a:xfrm>
            <a:off x="2438286" y="3630706"/>
            <a:ext cx="1635061" cy="2366682"/>
          </a:xfrm>
          <a:prstGeom prst="rect">
            <a:avLst/>
          </a:prstGeom>
        </p:spPr>
      </p:pic>
      <p:pic>
        <p:nvPicPr>
          <p:cNvPr id="13" name="Picture 12">
            <a:extLst>
              <a:ext uri="{FF2B5EF4-FFF2-40B4-BE49-F238E27FC236}">
                <a16:creationId xmlns:a16="http://schemas.microsoft.com/office/drawing/2014/main" id="{0D324177-9221-50F7-D082-6D53B550BB28}"/>
              </a:ext>
            </a:extLst>
          </p:cNvPr>
          <p:cNvPicPr>
            <a:picLocks noChangeAspect="1"/>
          </p:cNvPicPr>
          <p:nvPr/>
        </p:nvPicPr>
        <p:blipFill>
          <a:blip r:embed="rId7"/>
          <a:stretch>
            <a:fillRect/>
          </a:stretch>
        </p:blipFill>
        <p:spPr>
          <a:xfrm>
            <a:off x="4320001" y="3630706"/>
            <a:ext cx="1635061" cy="2366682"/>
          </a:xfrm>
          <a:prstGeom prst="rect">
            <a:avLst/>
          </a:prstGeom>
        </p:spPr>
      </p:pic>
      <p:pic>
        <p:nvPicPr>
          <p:cNvPr id="4098" name="Picture 2" descr="Question Mark Gif posted by Christopher Cunningham">
            <a:extLst>
              <a:ext uri="{FF2B5EF4-FFF2-40B4-BE49-F238E27FC236}">
                <a16:creationId xmlns:a16="http://schemas.microsoft.com/office/drawing/2014/main" id="{8CD95480-934C-4FD5-0CE3-EDE6CAD2D6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0030" y="2201956"/>
            <a:ext cx="2286000" cy="2857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0FE8B2-EA59-EAD4-41E2-FB42131E1C1B}"/>
              </a:ext>
            </a:extLst>
          </p:cNvPr>
          <p:cNvPicPr>
            <a:picLocks noChangeAspect="1"/>
          </p:cNvPicPr>
          <p:nvPr/>
        </p:nvPicPr>
        <p:blipFill>
          <a:blip r:embed="rId9"/>
          <a:stretch>
            <a:fillRect/>
          </a:stretch>
        </p:blipFill>
        <p:spPr>
          <a:xfrm>
            <a:off x="6201716" y="3635457"/>
            <a:ext cx="1720494" cy="2361931"/>
          </a:xfrm>
          <a:prstGeom prst="rect">
            <a:avLst/>
          </a:prstGeom>
        </p:spPr>
      </p:pic>
    </p:spTree>
    <p:extLst>
      <p:ext uri="{BB962C8B-B14F-4D97-AF65-F5344CB8AC3E}">
        <p14:creationId xmlns:p14="http://schemas.microsoft.com/office/powerpoint/2010/main" val="28438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2DF39-64F9-2C36-A3A0-54BB6FA2C9E9}"/>
              </a:ext>
            </a:extLst>
          </p:cNvPr>
          <p:cNvPicPr>
            <a:picLocks noChangeAspect="1"/>
          </p:cNvPicPr>
          <p:nvPr/>
        </p:nvPicPr>
        <p:blipFill>
          <a:blip r:embed="rId2"/>
          <a:stretch>
            <a:fillRect/>
          </a:stretch>
        </p:blipFill>
        <p:spPr>
          <a:xfrm>
            <a:off x="370453" y="89647"/>
            <a:ext cx="4991867" cy="27163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2F512E7-17C8-9DF9-8139-7231CBD537C0}"/>
              </a:ext>
            </a:extLst>
          </p:cNvPr>
          <p:cNvPicPr>
            <a:picLocks noChangeAspect="1"/>
          </p:cNvPicPr>
          <p:nvPr/>
        </p:nvPicPr>
        <p:blipFill>
          <a:blip r:embed="rId3"/>
          <a:stretch>
            <a:fillRect/>
          </a:stretch>
        </p:blipFill>
        <p:spPr>
          <a:xfrm>
            <a:off x="5433813" y="95302"/>
            <a:ext cx="5940580" cy="27106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12B0529-2E5F-47E5-0708-80B6B8C78158}"/>
              </a:ext>
            </a:extLst>
          </p:cNvPr>
          <p:cNvPicPr>
            <a:picLocks noChangeAspect="1"/>
          </p:cNvPicPr>
          <p:nvPr/>
        </p:nvPicPr>
        <p:blipFill>
          <a:blip r:embed="rId4"/>
          <a:stretch>
            <a:fillRect/>
          </a:stretch>
        </p:blipFill>
        <p:spPr>
          <a:xfrm>
            <a:off x="3067355" y="2886634"/>
            <a:ext cx="4589929" cy="32093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A0B405E-8261-6314-6F7D-7809FA695FD6}"/>
              </a:ext>
            </a:extLst>
          </p:cNvPr>
          <p:cNvSpPr txBox="1"/>
          <p:nvPr/>
        </p:nvSpPr>
        <p:spPr>
          <a:xfrm>
            <a:off x="1107854" y="4043082"/>
            <a:ext cx="1694330" cy="707886"/>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latin typeface="Abadi" panose="020B0604020104020204" pitchFamily="34" charset="0"/>
              </a:rPr>
              <a:t>CODE</a:t>
            </a:r>
          </a:p>
        </p:txBody>
      </p:sp>
      <p:sp>
        <p:nvSpPr>
          <p:cNvPr id="9" name="TextBox 8">
            <a:extLst>
              <a:ext uri="{FF2B5EF4-FFF2-40B4-BE49-F238E27FC236}">
                <a16:creationId xmlns:a16="http://schemas.microsoft.com/office/drawing/2014/main" id="{FE59C063-CA34-2CBB-D5DA-D3FE9FD8F7A8}"/>
              </a:ext>
            </a:extLst>
          </p:cNvPr>
          <p:cNvSpPr txBox="1"/>
          <p:nvPr/>
        </p:nvSpPr>
        <p:spPr>
          <a:xfrm>
            <a:off x="8193741" y="4043082"/>
            <a:ext cx="2985248" cy="707886"/>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latin typeface="Abadi" panose="020B0604020104020204" pitchFamily="34" charset="0"/>
              </a:rPr>
              <a:t>SNIPPETS</a:t>
            </a:r>
            <a:endParaRPr lang="en-IN" sz="3600" b="1" dirty="0">
              <a:effectLst>
                <a:outerShdw blurRad="38100" dist="38100" dir="2700000" algn="tl">
                  <a:srgbClr val="000000">
                    <a:alpha val="43137"/>
                  </a:srgbClr>
                </a:outerShdw>
              </a:effectLst>
              <a:latin typeface="Abadi" panose="020B0604020104020204" pitchFamily="34" charset="0"/>
            </a:endParaRPr>
          </a:p>
        </p:txBody>
      </p:sp>
      <p:cxnSp>
        <p:nvCxnSpPr>
          <p:cNvPr id="11" name="Straight Connector 10">
            <a:extLst>
              <a:ext uri="{FF2B5EF4-FFF2-40B4-BE49-F238E27FC236}">
                <a16:creationId xmlns:a16="http://schemas.microsoft.com/office/drawing/2014/main" id="{11541478-7C81-3D24-AE53-A41EDA90E0A5}"/>
              </a:ext>
            </a:extLst>
          </p:cNvPr>
          <p:cNvCxnSpPr/>
          <p:nvPr/>
        </p:nvCxnSpPr>
        <p:spPr>
          <a:xfrm>
            <a:off x="2537592" y="4397025"/>
            <a:ext cx="432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FC2E4C-D6AD-3D77-5129-A08A3C5E8B21}"/>
              </a:ext>
            </a:extLst>
          </p:cNvPr>
          <p:cNvCxnSpPr/>
          <p:nvPr/>
        </p:nvCxnSpPr>
        <p:spPr>
          <a:xfrm>
            <a:off x="7761741" y="4397025"/>
            <a:ext cx="432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F04901-F998-D5CB-8BDA-9333C7004F77}"/>
              </a:ext>
            </a:extLst>
          </p:cNvPr>
          <p:cNvSpPr txBox="1"/>
          <p:nvPr/>
        </p:nvSpPr>
        <p:spPr>
          <a:xfrm>
            <a:off x="8077200" y="5038165"/>
            <a:ext cx="3845860" cy="923330"/>
          </a:xfrm>
          <a:prstGeom prst="rect">
            <a:avLst/>
          </a:prstGeom>
          <a:noFill/>
        </p:spPr>
        <p:txBody>
          <a:bodyPr wrap="square" rtlCol="0">
            <a:spAutoFit/>
          </a:bodyPr>
          <a:lstStyle/>
          <a:p>
            <a:r>
              <a:rPr lang="en-IN" b="1" dirty="0">
                <a:solidFill>
                  <a:schemeClr val="accent1">
                    <a:lumMod val="75000"/>
                  </a:schemeClr>
                </a:solidFill>
                <a:effectLst>
                  <a:outerShdw blurRad="38100" dist="38100" dir="2700000" algn="tl">
                    <a:srgbClr val="000000">
                      <a:alpha val="43137"/>
                    </a:srgbClr>
                  </a:outerShdw>
                </a:effectLst>
                <a:latin typeface="Avenir Next LT Pro" panose="020B0504020202020204" pitchFamily="34" charset="0"/>
              </a:rPr>
              <a:t>AGE- PREDICTION MODEL USING COMPUTER VISION(OPENCV)</a:t>
            </a:r>
          </a:p>
        </p:txBody>
      </p:sp>
    </p:spTree>
    <p:extLst>
      <p:ext uri="{BB962C8B-B14F-4D97-AF65-F5344CB8AC3E}">
        <p14:creationId xmlns:p14="http://schemas.microsoft.com/office/powerpoint/2010/main" val="360615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59E5C0-92A3-4518-347C-CC1F7DB53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9" y="815789"/>
            <a:ext cx="7784461" cy="415374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DBF36A4E-7B0A-89D0-75A2-7CE1E3F4A266}"/>
              </a:ext>
            </a:extLst>
          </p:cNvPr>
          <p:cNvSpPr txBox="1"/>
          <p:nvPr/>
        </p:nvSpPr>
        <p:spPr>
          <a:xfrm>
            <a:off x="9081247" y="815789"/>
            <a:ext cx="2528047" cy="646331"/>
          </a:xfrm>
          <a:prstGeom prst="rect">
            <a:avLst/>
          </a:prstGeom>
          <a:noFill/>
        </p:spPr>
        <p:txBody>
          <a:bodyPr wrap="square" rtlCol="0">
            <a:spAutoFit/>
          </a:bodyPr>
          <a:lstStyle/>
          <a:p>
            <a:r>
              <a:rPr lang="en-IN" sz="3600" b="1" u="sng" dirty="0">
                <a:solidFill>
                  <a:schemeClr val="accent1">
                    <a:lumMod val="60000"/>
                    <a:lumOff val="40000"/>
                  </a:schemeClr>
                </a:solidFill>
                <a:effectLst>
                  <a:outerShdw blurRad="38100" dist="38100" dir="2700000" algn="tl">
                    <a:srgbClr val="000000">
                      <a:alpha val="43137"/>
                    </a:srgbClr>
                  </a:outerShdw>
                </a:effectLst>
                <a:latin typeface="Abadi" panose="020B0604020104020204" pitchFamily="34" charset="0"/>
              </a:rPr>
              <a:t>RESULT </a:t>
            </a:r>
          </a:p>
        </p:txBody>
      </p:sp>
      <p:sp>
        <p:nvSpPr>
          <p:cNvPr id="6" name="TextBox 5">
            <a:extLst>
              <a:ext uri="{FF2B5EF4-FFF2-40B4-BE49-F238E27FC236}">
                <a16:creationId xmlns:a16="http://schemas.microsoft.com/office/drawing/2014/main" id="{CFF99D56-19EA-D84F-9145-F1036C72FFF3}"/>
              </a:ext>
            </a:extLst>
          </p:cNvPr>
          <p:cNvSpPr txBox="1"/>
          <p:nvPr/>
        </p:nvSpPr>
        <p:spPr>
          <a:xfrm>
            <a:off x="8641976" y="1497106"/>
            <a:ext cx="3092824" cy="3139321"/>
          </a:xfrm>
          <a:prstGeom prst="rect">
            <a:avLst/>
          </a:prstGeom>
          <a:noFill/>
        </p:spPr>
        <p:txBody>
          <a:bodyPr wrap="square" rtlCol="0">
            <a:spAutoFit/>
          </a:bodyPr>
          <a:lstStyle/>
          <a:p>
            <a:r>
              <a:rPr lang="en-IN" dirty="0">
                <a:effectLst>
                  <a:outerShdw blurRad="38100" dist="38100" dir="2700000" algn="tl">
                    <a:srgbClr val="000000">
                      <a:alpha val="43137"/>
                    </a:srgbClr>
                  </a:outerShdw>
                </a:effectLst>
                <a:latin typeface="Abadi" panose="020B0604020104020204" pitchFamily="34" charset="0"/>
              </a:rPr>
              <a:t>This output will help us to identify malnutrition among individuals with playing a major role in implying as an input to predict Body Mass Index and also through tentative age difference will bring it as an inference to skin aging and</a:t>
            </a:r>
          </a:p>
          <a:p>
            <a:r>
              <a:rPr lang="en-IN" dirty="0">
                <a:effectLst>
                  <a:outerShdw blurRad="38100" dist="38100" dir="2700000" algn="tl">
                    <a:srgbClr val="000000">
                      <a:alpha val="43137"/>
                    </a:srgbClr>
                  </a:outerShdw>
                </a:effectLst>
                <a:latin typeface="Abadi" panose="020B0604020104020204" pitchFamily="34" charset="0"/>
              </a:rPr>
              <a:t>nutritional </a:t>
            </a:r>
            <a:r>
              <a:rPr lang="en-IN" dirty="0" err="1">
                <a:effectLst>
                  <a:outerShdw blurRad="38100" dist="38100" dir="2700000" algn="tl">
                    <a:srgbClr val="000000">
                      <a:alpha val="43137"/>
                    </a:srgbClr>
                  </a:outerShdw>
                </a:effectLst>
                <a:latin typeface="Abadi" panose="020B0604020104020204" pitchFamily="34" charset="0"/>
              </a:rPr>
              <a:t>consumptional</a:t>
            </a:r>
            <a:r>
              <a:rPr lang="en-IN" dirty="0">
                <a:effectLst>
                  <a:outerShdw blurRad="38100" dist="38100" dir="2700000" algn="tl">
                    <a:srgbClr val="000000">
                      <a:alpha val="43137"/>
                    </a:srgbClr>
                  </a:outerShdw>
                </a:effectLst>
                <a:latin typeface="Abadi" panose="020B0604020104020204" pitchFamily="34" charset="0"/>
              </a:rPr>
              <a:t> methods</a:t>
            </a:r>
          </a:p>
        </p:txBody>
      </p:sp>
    </p:spTree>
    <p:extLst>
      <p:ext uri="{BB962C8B-B14F-4D97-AF65-F5344CB8AC3E}">
        <p14:creationId xmlns:p14="http://schemas.microsoft.com/office/powerpoint/2010/main" val="158221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B994AF3F-2F16-8F5C-B6B1-B8D833711205}"/>
              </a:ext>
            </a:extLst>
          </p:cNvPr>
          <p:cNvPicPr>
            <a:picLocks noChangeAspect="1"/>
          </p:cNvPicPr>
          <p:nvPr/>
        </p:nvPicPr>
        <p:blipFill>
          <a:blip r:embed="rId3"/>
          <a:stretch>
            <a:fillRect/>
          </a:stretch>
        </p:blipFill>
        <p:spPr>
          <a:xfrm>
            <a:off x="378627" y="3739332"/>
            <a:ext cx="8207451" cy="1638442"/>
          </a:xfrm>
          <a:prstGeom prst="rect">
            <a:avLst/>
          </a:prstGeom>
        </p:spPr>
      </p:pic>
      <p:pic>
        <p:nvPicPr>
          <p:cNvPr id="5" name="Picture 4">
            <a:hlinkClick r:id="rId2"/>
            <a:extLst>
              <a:ext uri="{FF2B5EF4-FFF2-40B4-BE49-F238E27FC236}">
                <a16:creationId xmlns:a16="http://schemas.microsoft.com/office/drawing/2014/main" id="{0A6A7E6E-1F4D-A26A-10EA-195624B21462}"/>
              </a:ext>
            </a:extLst>
          </p:cNvPr>
          <p:cNvPicPr>
            <a:picLocks noChangeAspect="1"/>
          </p:cNvPicPr>
          <p:nvPr/>
        </p:nvPicPr>
        <p:blipFill>
          <a:blip r:embed="rId4"/>
          <a:stretch>
            <a:fillRect/>
          </a:stretch>
        </p:blipFill>
        <p:spPr>
          <a:xfrm>
            <a:off x="378627" y="323934"/>
            <a:ext cx="8192210" cy="3215919"/>
          </a:xfrm>
          <a:prstGeom prst="rect">
            <a:avLst/>
          </a:prstGeom>
        </p:spPr>
      </p:pic>
      <p:sp>
        <p:nvSpPr>
          <p:cNvPr id="6" name="TextBox 5">
            <a:extLst>
              <a:ext uri="{FF2B5EF4-FFF2-40B4-BE49-F238E27FC236}">
                <a16:creationId xmlns:a16="http://schemas.microsoft.com/office/drawing/2014/main" id="{72092A6D-4434-346D-BD40-D29059176A9A}"/>
              </a:ext>
            </a:extLst>
          </p:cNvPr>
          <p:cNvSpPr txBox="1"/>
          <p:nvPr/>
        </p:nvSpPr>
        <p:spPr>
          <a:xfrm>
            <a:off x="869575" y="5577253"/>
            <a:ext cx="7225553" cy="369332"/>
          </a:xfrm>
          <a:prstGeom prst="rect">
            <a:avLst/>
          </a:prstGeom>
          <a:noFill/>
        </p:spPr>
        <p:txBody>
          <a:bodyPr wrap="square" rtlCol="0">
            <a:spAutoFit/>
          </a:bodyPr>
          <a:lstStyle/>
          <a:p>
            <a:r>
              <a:rPr lang="en-IN" dirty="0">
                <a:latin typeface="Abadi" panose="020B0604020104020204" pitchFamily="34" charset="0"/>
                <a:hlinkClick r:id="rId2"/>
              </a:rPr>
              <a:t>https://www.ncbi.nlm.nih.gov/pmc/articles/PMC7146365</a:t>
            </a:r>
            <a:r>
              <a:rPr lang="en-IN" dirty="0">
                <a:hlinkClick r:id="rId2"/>
              </a:rPr>
              <a:t>/</a:t>
            </a:r>
            <a:endParaRPr lang="en-IN" dirty="0"/>
          </a:p>
        </p:txBody>
      </p:sp>
      <p:sp>
        <p:nvSpPr>
          <p:cNvPr id="7" name="TextBox 6">
            <a:extLst>
              <a:ext uri="{FF2B5EF4-FFF2-40B4-BE49-F238E27FC236}">
                <a16:creationId xmlns:a16="http://schemas.microsoft.com/office/drawing/2014/main" id="{E4FDA462-BFD2-68DF-1E36-887DC7957225}"/>
              </a:ext>
            </a:extLst>
          </p:cNvPr>
          <p:cNvSpPr txBox="1"/>
          <p:nvPr/>
        </p:nvSpPr>
        <p:spPr>
          <a:xfrm>
            <a:off x="9242611" y="851648"/>
            <a:ext cx="3433483" cy="400110"/>
          </a:xfrm>
          <a:prstGeom prst="rect">
            <a:avLst/>
          </a:prstGeom>
          <a:noFill/>
        </p:spPr>
        <p:txBody>
          <a:bodyPr wrap="square" rtlCol="0">
            <a:spAutoFit/>
          </a:bodyPr>
          <a:lstStyle/>
          <a:p>
            <a:r>
              <a:rPr lang="en-IN" sz="2000" b="1" u="sng" dirty="0">
                <a:solidFill>
                  <a:schemeClr val="accent1">
                    <a:lumMod val="60000"/>
                    <a:lumOff val="40000"/>
                  </a:schemeClr>
                </a:solidFill>
                <a:effectLst>
                  <a:outerShdw blurRad="38100" dist="38100" dir="2700000" algn="tl">
                    <a:srgbClr val="000000">
                      <a:alpha val="43137"/>
                    </a:srgbClr>
                  </a:outerShdw>
                </a:effectLst>
                <a:latin typeface="Abadi" panose="020B0604020104020204" pitchFamily="34" charset="0"/>
              </a:rPr>
              <a:t>SKIN AGING</a:t>
            </a:r>
          </a:p>
        </p:txBody>
      </p:sp>
      <p:sp>
        <p:nvSpPr>
          <p:cNvPr id="8" name="TextBox 7">
            <a:extLst>
              <a:ext uri="{FF2B5EF4-FFF2-40B4-BE49-F238E27FC236}">
                <a16:creationId xmlns:a16="http://schemas.microsoft.com/office/drawing/2014/main" id="{C660CDA5-112B-0130-8F4E-B93C4E056315}"/>
              </a:ext>
            </a:extLst>
          </p:cNvPr>
          <p:cNvSpPr txBox="1"/>
          <p:nvPr/>
        </p:nvSpPr>
        <p:spPr>
          <a:xfrm>
            <a:off x="8817842" y="1407458"/>
            <a:ext cx="3099679" cy="2585323"/>
          </a:xfrm>
          <a:prstGeom prst="rect">
            <a:avLst/>
          </a:prstGeom>
          <a:noFill/>
        </p:spPr>
        <p:txBody>
          <a:bodyPr wrap="square" rtlCol="0">
            <a:spAutoFit/>
          </a:bodyPr>
          <a:lstStyle/>
          <a:p>
            <a:r>
              <a:rPr lang="en-IN" dirty="0">
                <a:latin typeface="Abadi" panose="020B0604020104020204" pitchFamily="34" charset="0"/>
              </a:rPr>
              <a:t>The following link is a research based upon the nutritional consumption of individuals impacting their skin age faster due to improper eating habits, this can help us identify humans with imbalanced consumption.</a:t>
            </a:r>
          </a:p>
        </p:txBody>
      </p:sp>
    </p:spTree>
    <p:extLst>
      <p:ext uri="{BB962C8B-B14F-4D97-AF65-F5344CB8AC3E}">
        <p14:creationId xmlns:p14="http://schemas.microsoft.com/office/powerpoint/2010/main" val="403045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EAD0FD-3234-7221-B661-1B07333CF329}"/>
              </a:ext>
            </a:extLst>
          </p:cNvPr>
          <p:cNvSpPr txBox="1"/>
          <p:nvPr/>
        </p:nvSpPr>
        <p:spPr>
          <a:xfrm>
            <a:off x="8261026" y="5062196"/>
            <a:ext cx="4013971" cy="923330"/>
          </a:xfrm>
          <a:prstGeom prst="rect">
            <a:avLst/>
          </a:prstGeom>
          <a:noFill/>
        </p:spPr>
        <p:txBody>
          <a:bodyPr wrap="square" rtlCol="0">
            <a:spAutoFit/>
          </a:bodyPr>
          <a:lstStyle/>
          <a:p>
            <a:r>
              <a:rPr lang="en-IN" b="1" dirty="0">
                <a:solidFill>
                  <a:schemeClr val="accent1">
                    <a:lumMod val="75000"/>
                  </a:schemeClr>
                </a:solidFill>
                <a:effectLst>
                  <a:outerShdw blurRad="38100" dist="38100" dir="2700000" algn="tl">
                    <a:srgbClr val="000000">
                      <a:alpha val="43137"/>
                    </a:srgbClr>
                  </a:outerShdw>
                </a:effectLst>
                <a:latin typeface="Avenir Next LT Pro" panose="020B0504020202020204" pitchFamily="34" charset="0"/>
              </a:rPr>
              <a:t>HEIGHT- PREDICTION MODEL USING COMPUTER VISION(OPENCV)</a:t>
            </a:r>
          </a:p>
        </p:txBody>
      </p:sp>
      <p:sp>
        <p:nvSpPr>
          <p:cNvPr id="3" name="TextBox 2">
            <a:extLst>
              <a:ext uri="{FF2B5EF4-FFF2-40B4-BE49-F238E27FC236}">
                <a16:creationId xmlns:a16="http://schemas.microsoft.com/office/drawing/2014/main" id="{2C3064F0-1296-CA52-EF78-626D3625A00C}"/>
              </a:ext>
            </a:extLst>
          </p:cNvPr>
          <p:cNvSpPr txBox="1"/>
          <p:nvPr/>
        </p:nvSpPr>
        <p:spPr>
          <a:xfrm>
            <a:off x="1616251" y="63849"/>
            <a:ext cx="7568244" cy="400110"/>
          </a:xfrm>
          <a:prstGeom prst="rect">
            <a:avLst/>
          </a:prstGeom>
          <a:noFill/>
        </p:spPr>
        <p:txBody>
          <a:bodyPr wrap="square" rtlCol="0">
            <a:spAutoFit/>
          </a:bodyPr>
          <a:lstStyle/>
          <a:p>
            <a:r>
              <a:rPr lang="en-IN" sz="2000" b="1" u="sng" dirty="0">
                <a:solidFill>
                  <a:schemeClr val="accent1">
                    <a:lumMod val="75000"/>
                  </a:schemeClr>
                </a:solidFill>
                <a:effectLst>
                  <a:outerShdw blurRad="38100" dist="38100" dir="2700000" algn="tl">
                    <a:srgbClr val="000000">
                      <a:alpha val="43137"/>
                    </a:srgbClr>
                  </a:outerShdw>
                </a:effectLst>
                <a:latin typeface="Abadi" panose="020B0604020104020204" pitchFamily="34" charset="0"/>
              </a:rPr>
              <a:t>FACE RECOGNITION AND DISTANCE FROM LAPTOP CAMERA</a:t>
            </a:r>
          </a:p>
        </p:txBody>
      </p:sp>
      <p:pic>
        <p:nvPicPr>
          <p:cNvPr id="5" name="Picture 4">
            <a:extLst>
              <a:ext uri="{FF2B5EF4-FFF2-40B4-BE49-F238E27FC236}">
                <a16:creationId xmlns:a16="http://schemas.microsoft.com/office/drawing/2014/main" id="{8566DC38-7200-1BC0-7E23-7D25A5FD58E9}"/>
              </a:ext>
            </a:extLst>
          </p:cNvPr>
          <p:cNvPicPr>
            <a:picLocks noChangeAspect="1"/>
          </p:cNvPicPr>
          <p:nvPr/>
        </p:nvPicPr>
        <p:blipFill>
          <a:blip r:embed="rId2"/>
          <a:stretch>
            <a:fillRect/>
          </a:stretch>
        </p:blipFill>
        <p:spPr>
          <a:xfrm>
            <a:off x="10053889" y="1081924"/>
            <a:ext cx="1658723" cy="2664688"/>
          </a:xfrm>
          <a:prstGeom prst="rect">
            <a:avLst/>
          </a:prstGeom>
        </p:spPr>
      </p:pic>
      <p:pic>
        <p:nvPicPr>
          <p:cNvPr id="7" name="Picture 6">
            <a:extLst>
              <a:ext uri="{FF2B5EF4-FFF2-40B4-BE49-F238E27FC236}">
                <a16:creationId xmlns:a16="http://schemas.microsoft.com/office/drawing/2014/main" id="{21616C3A-3697-706F-62E1-3692154F5616}"/>
              </a:ext>
            </a:extLst>
          </p:cNvPr>
          <p:cNvPicPr>
            <a:picLocks noChangeAspect="1"/>
          </p:cNvPicPr>
          <p:nvPr/>
        </p:nvPicPr>
        <p:blipFill rotWithShape="1">
          <a:blip r:embed="rId3"/>
          <a:srcRect r="7394"/>
          <a:stretch/>
        </p:blipFill>
        <p:spPr>
          <a:xfrm>
            <a:off x="5810762" y="683170"/>
            <a:ext cx="4022114" cy="3294886"/>
          </a:xfrm>
          <a:prstGeom prst="rect">
            <a:avLst/>
          </a:prstGeom>
        </p:spPr>
      </p:pic>
      <p:pic>
        <p:nvPicPr>
          <p:cNvPr id="9" name="Picture 8">
            <a:extLst>
              <a:ext uri="{FF2B5EF4-FFF2-40B4-BE49-F238E27FC236}">
                <a16:creationId xmlns:a16="http://schemas.microsoft.com/office/drawing/2014/main" id="{F5A06547-A7F7-2BEA-E3E8-2CEEFF03AB76}"/>
              </a:ext>
            </a:extLst>
          </p:cNvPr>
          <p:cNvPicPr>
            <a:picLocks noChangeAspect="1"/>
          </p:cNvPicPr>
          <p:nvPr/>
        </p:nvPicPr>
        <p:blipFill>
          <a:blip r:embed="rId4"/>
          <a:stretch>
            <a:fillRect/>
          </a:stretch>
        </p:blipFill>
        <p:spPr>
          <a:xfrm>
            <a:off x="1001276" y="549014"/>
            <a:ext cx="3671098" cy="3652743"/>
          </a:xfrm>
          <a:prstGeom prst="rect">
            <a:avLst/>
          </a:prstGeom>
        </p:spPr>
      </p:pic>
      <p:pic>
        <p:nvPicPr>
          <p:cNvPr id="11" name="Picture 10">
            <a:extLst>
              <a:ext uri="{FF2B5EF4-FFF2-40B4-BE49-F238E27FC236}">
                <a16:creationId xmlns:a16="http://schemas.microsoft.com/office/drawing/2014/main" id="{7BF3CAD6-03A0-2CF7-2C1F-07385798DCBC}"/>
              </a:ext>
            </a:extLst>
          </p:cNvPr>
          <p:cNvPicPr>
            <a:picLocks noChangeAspect="1"/>
          </p:cNvPicPr>
          <p:nvPr/>
        </p:nvPicPr>
        <p:blipFill>
          <a:blip r:embed="rId5"/>
          <a:stretch>
            <a:fillRect/>
          </a:stretch>
        </p:blipFill>
        <p:spPr>
          <a:xfrm>
            <a:off x="3221124" y="4286812"/>
            <a:ext cx="2689481" cy="1819828"/>
          </a:xfrm>
          <a:prstGeom prst="rect">
            <a:avLst/>
          </a:prstGeom>
        </p:spPr>
      </p:pic>
      <p:pic>
        <p:nvPicPr>
          <p:cNvPr id="13" name="Picture 12">
            <a:extLst>
              <a:ext uri="{FF2B5EF4-FFF2-40B4-BE49-F238E27FC236}">
                <a16:creationId xmlns:a16="http://schemas.microsoft.com/office/drawing/2014/main" id="{4C4AC288-A58F-0B4D-CBE2-1C8735BF0E95}"/>
              </a:ext>
            </a:extLst>
          </p:cNvPr>
          <p:cNvPicPr>
            <a:picLocks noChangeAspect="1"/>
          </p:cNvPicPr>
          <p:nvPr/>
        </p:nvPicPr>
        <p:blipFill>
          <a:blip r:embed="rId6"/>
          <a:stretch>
            <a:fillRect/>
          </a:stretch>
        </p:blipFill>
        <p:spPr>
          <a:xfrm>
            <a:off x="309705" y="4364578"/>
            <a:ext cx="2613093" cy="1742062"/>
          </a:xfrm>
          <a:prstGeom prst="rect">
            <a:avLst/>
          </a:prstGeom>
        </p:spPr>
      </p:pic>
    </p:spTree>
    <p:extLst>
      <p:ext uri="{BB962C8B-B14F-4D97-AF65-F5344CB8AC3E}">
        <p14:creationId xmlns:p14="http://schemas.microsoft.com/office/powerpoint/2010/main" val="3477263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EAD0FD-3234-7221-B661-1B07333CF329}"/>
              </a:ext>
            </a:extLst>
          </p:cNvPr>
          <p:cNvSpPr txBox="1"/>
          <p:nvPr/>
        </p:nvSpPr>
        <p:spPr>
          <a:xfrm>
            <a:off x="4334948" y="99016"/>
            <a:ext cx="3168977" cy="1200329"/>
          </a:xfrm>
          <a:prstGeom prst="rect">
            <a:avLst/>
          </a:prstGeom>
          <a:noFill/>
        </p:spPr>
        <p:txBody>
          <a:bodyPr wrap="square" rtlCol="0">
            <a:spAutoFit/>
          </a:bodyPr>
          <a:lstStyle/>
          <a:p>
            <a:r>
              <a:rPr lang="en-IN" b="1" dirty="0">
                <a:solidFill>
                  <a:schemeClr val="accent1">
                    <a:lumMod val="75000"/>
                  </a:schemeClr>
                </a:solidFill>
                <a:effectLst>
                  <a:outerShdw blurRad="38100" dist="38100" dir="2700000" algn="tl">
                    <a:srgbClr val="000000">
                      <a:alpha val="43137"/>
                    </a:srgbClr>
                  </a:outerShdw>
                </a:effectLst>
                <a:latin typeface="Avenir Next LT Pro" panose="020B0504020202020204" pitchFamily="34" charset="0"/>
              </a:rPr>
              <a:t>HEIGHT- PREDICTION MODEL USING COMPUTER VISION(OPENCV)</a:t>
            </a:r>
          </a:p>
        </p:txBody>
      </p:sp>
      <p:pic>
        <p:nvPicPr>
          <p:cNvPr id="3" name="Picture 2">
            <a:extLst>
              <a:ext uri="{FF2B5EF4-FFF2-40B4-BE49-F238E27FC236}">
                <a16:creationId xmlns:a16="http://schemas.microsoft.com/office/drawing/2014/main" id="{53C548FC-D116-73D6-F8F1-2696C1B1C4BE}"/>
              </a:ext>
            </a:extLst>
          </p:cNvPr>
          <p:cNvPicPr>
            <a:picLocks noChangeAspect="1"/>
          </p:cNvPicPr>
          <p:nvPr/>
        </p:nvPicPr>
        <p:blipFill>
          <a:blip r:embed="rId2"/>
          <a:stretch>
            <a:fillRect/>
          </a:stretch>
        </p:blipFill>
        <p:spPr>
          <a:xfrm>
            <a:off x="471341" y="333175"/>
            <a:ext cx="3520456" cy="267993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8F7911F2-F9E4-A996-1D03-10285CCA0196}"/>
              </a:ext>
            </a:extLst>
          </p:cNvPr>
          <p:cNvPicPr>
            <a:picLocks noChangeAspect="1"/>
          </p:cNvPicPr>
          <p:nvPr/>
        </p:nvPicPr>
        <p:blipFill>
          <a:blip r:embed="rId3"/>
          <a:stretch>
            <a:fillRect/>
          </a:stretch>
        </p:blipFill>
        <p:spPr>
          <a:xfrm>
            <a:off x="471341" y="3281564"/>
            <a:ext cx="3526658" cy="2679931"/>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160377D-DDB3-70C5-95DB-9F4E4A0B29AD}"/>
              </a:ext>
            </a:extLst>
          </p:cNvPr>
          <p:cNvPicPr>
            <a:picLocks noChangeAspect="1"/>
          </p:cNvPicPr>
          <p:nvPr/>
        </p:nvPicPr>
        <p:blipFill>
          <a:blip r:embed="rId4"/>
          <a:stretch>
            <a:fillRect/>
          </a:stretch>
        </p:blipFill>
        <p:spPr>
          <a:xfrm>
            <a:off x="4374100" y="3421561"/>
            <a:ext cx="2515908" cy="1644007"/>
          </a:xfrm>
          <a:prstGeom prst="rect">
            <a:avLst/>
          </a:prstGeom>
        </p:spPr>
      </p:pic>
      <p:sp>
        <p:nvSpPr>
          <p:cNvPr id="7" name="TextBox 6">
            <a:extLst>
              <a:ext uri="{FF2B5EF4-FFF2-40B4-BE49-F238E27FC236}">
                <a16:creationId xmlns:a16="http://schemas.microsoft.com/office/drawing/2014/main" id="{698D9C4D-9718-513A-81DE-113D7C1F82EB}"/>
              </a:ext>
            </a:extLst>
          </p:cNvPr>
          <p:cNvSpPr txBox="1"/>
          <p:nvPr/>
        </p:nvSpPr>
        <p:spPr>
          <a:xfrm>
            <a:off x="4096499" y="5488900"/>
            <a:ext cx="8003356" cy="646331"/>
          </a:xfrm>
          <a:prstGeom prst="rect">
            <a:avLst/>
          </a:prstGeom>
          <a:noFill/>
        </p:spPr>
        <p:txBody>
          <a:bodyPr wrap="square" rtlCol="0">
            <a:spAutoFit/>
          </a:bodyPr>
          <a:lstStyle/>
          <a:p>
            <a:r>
              <a:rPr lang="en-IN" dirty="0">
                <a:latin typeface="Avenir Next LT Pro" panose="020B0504020202020204" pitchFamily="34" charset="0"/>
              </a:rPr>
              <a:t>The result for height detection is based upon the positioning of the camera parallelly and distance, this result is obtained through the audio</a:t>
            </a:r>
          </a:p>
        </p:txBody>
      </p:sp>
      <p:pic>
        <p:nvPicPr>
          <p:cNvPr id="9" name="Picture 8">
            <a:extLst>
              <a:ext uri="{FF2B5EF4-FFF2-40B4-BE49-F238E27FC236}">
                <a16:creationId xmlns:a16="http://schemas.microsoft.com/office/drawing/2014/main" id="{3926CDEC-1C76-24B5-F9F4-B0A32A880881}"/>
              </a:ext>
            </a:extLst>
          </p:cNvPr>
          <p:cNvPicPr>
            <a:picLocks noChangeAspect="1"/>
          </p:cNvPicPr>
          <p:nvPr/>
        </p:nvPicPr>
        <p:blipFill>
          <a:blip r:embed="rId5"/>
          <a:stretch>
            <a:fillRect/>
          </a:stretch>
        </p:blipFill>
        <p:spPr>
          <a:xfrm>
            <a:off x="4334948" y="1430098"/>
            <a:ext cx="2570771" cy="1895147"/>
          </a:xfrm>
          <a:prstGeom prst="rect">
            <a:avLst/>
          </a:prstGeom>
        </p:spPr>
      </p:pic>
      <p:sp>
        <p:nvSpPr>
          <p:cNvPr id="10" name="TextBox 9">
            <a:extLst>
              <a:ext uri="{FF2B5EF4-FFF2-40B4-BE49-F238E27FC236}">
                <a16:creationId xmlns:a16="http://schemas.microsoft.com/office/drawing/2014/main" id="{C9A6DB7F-F659-2045-93FF-33AF44D07547}"/>
              </a:ext>
            </a:extLst>
          </p:cNvPr>
          <p:cNvSpPr txBox="1"/>
          <p:nvPr/>
        </p:nvSpPr>
        <p:spPr>
          <a:xfrm>
            <a:off x="4982618" y="5119568"/>
            <a:ext cx="6231118" cy="369332"/>
          </a:xfrm>
          <a:prstGeom prst="rect">
            <a:avLst/>
          </a:prstGeom>
          <a:noFill/>
        </p:spPr>
        <p:txBody>
          <a:bodyPr wrap="square" rtlCol="0">
            <a:spAutoFit/>
          </a:bodyPr>
          <a:lstStyle/>
          <a:p>
            <a:r>
              <a:rPr lang="en-IN" b="1" dirty="0">
                <a:solidFill>
                  <a:schemeClr val="accent1">
                    <a:lumMod val="40000"/>
                    <a:lumOff val="60000"/>
                  </a:schemeClr>
                </a:solidFill>
                <a:latin typeface="Avenir Next LT Pro" panose="020B0504020202020204" pitchFamily="34" charset="0"/>
              </a:rPr>
              <a:t>For Detecting Body and Predicting Height</a:t>
            </a:r>
          </a:p>
        </p:txBody>
      </p:sp>
      <p:pic>
        <p:nvPicPr>
          <p:cNvPr id="12" name="Picture 11">
            <a:extLst>
              <a:ext uri="{FF2B5EF4-FFF2-40B4-BE49-F238E27FC236}">
                <a16:creationId xmlns:a16="http://schemas.microsoft.com/office/drawing/2014/main" id="{8D013EB1-03EB-9B6B-130B-010D34E7EC2B}"/>
              </a:ext>
            </a:extLst>
          </p:cNvPr>
          <p:cNvPicPr>
            <a:picLocks noChangeAspect="1"/>
          </p:cNvPicPr>
          <p:nvPr/>
        </p:nvPicPr>
        <p:blipFill>
          <a:blip r:embed="rId6"/>
          <a:stretch>
            <a:fillRect/>
          </a:stretch>
        </p:blipFill>
        <p:spPr>
          <a:xfrm>
            <a:off x="7334414" y="236359"/>
            <a:ext cx="4584097" cy="2865060"/>
          </a:xfrm>
          <a:prstGeom prst="rect">
            <a:avLst/>
          </a:prstGeom>
        </p:spPr>
      </p:pic>
      <p:pic>
        <p:nvPicPr>
          <p:cNvPr id="14" name="Picture 13">
            <a:extLst>
              <a:ext uri="{FF2B5EF4-FFF2-40B4-BE49-F238E27FC236}">
                <a16:creationId xmlns:a16="http://schemas.microsoft.com/office/drawing/2014/main" id="{20605166-5C5A-259A-0C84-7F3730EC817F}"/>
              </a:ext>
            </a:extLst>
          </p:cNvPr>
          <p:cNvPicPr>
            <a:picLocks noChangeAspect="1"/>
          </p:cNvPicPr>
          <p:nvPr/>
        </p:nvPicPr>
        <p:blipFill>
          <a:blip r:embed="rId7"/>
          <a:stretch>
            <a:fillRect/>
          </a:stretch>
        </p:blipFill>
        <p:spPr>
          <a:xfrm>
            <a:off x="7334054" y="3223145"/>
            <a:ext cx="4051817" cy="1895147"/>
          </a:xfrm>
          <a:prstGeom prst="rect">
            <a:avLst/>
          </a:prstGeom>
        </p:spPr>
      </p:pic>
    </p:spTree>
    <p:extLst>
      <p:ext uri="{BB962C8B-B14F-4D97-AF65-F5344CB8AC3E}">
        <p14:creationId xmlns:p14="http://schemas.microsoft.com/office/powerpoint/2010/main" val="2326089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D5DD0A-692D-24E9-6D15-00E29C588AE8}"/>
              </a:ext>
            </a:extLst>
          </p:cNvPr>
          <p:cNvSpPr txBox="1"/>
          <p:nvPr/>
        </p:nvSpPr>
        <p:spPr>
          <a:xfrm>
            <a:off x="188259" y="1972166"/>
            <a:ext cx="6100482" cy="1200329"/>
          </a:xfrm>
          <a:prstGeom prst="rect">
            <a:avLst/>
          </a:prstGeom>
          <a:noFill/>
        </p:spPr>
        <p:txBody>
          <a:bodyPr wrap="square">
            <a:spAutoFit/>
          </a:bodyPr>
          <a:lstStyle/>
          <a:p>
            <a:r>
              <a:rPr lang="en-US" b="1" i="1" dirty="0">
                <a:solidFill>
                  <a:schemeClr val="accent1">
                    <a:lumMod val="20000"/>
                    <a:lumOff val="80000"/>
                  </a:schemeClr>
                </a:solidFill>
                <a:effectLst/>
                <a:latin typeface="Abadi" panose="020B0604020104020204" pitchFamily="34" charset="0"/>
              </a:rPr>
              <a:t>It is an Object Detection Algorithm used to identify faces in an image or a real time video</a:t>
            </a:r>
            <a:r>
              <a:rPr lang="en-US" b="0" i="0" dirty="0">
                <a:solidFill>
                  <a:schemeClr val="accent1">
                    <a:lumMod val="20000"/>
                    <a:lumOff val="80000"/>
                  </a:schemeClr>
                </a:solidFill>
                <a:effectLst/>
                <a:latin typeface="Abadi" panose="020B0604020104020204" pitchFamily="34" charset="0"/>
              </a:rPr>
              <a:t>. The algorithm is given a lot of positive images consisting of faces, and a lot of negative images not consisting of any face to train on them.</a:t>
            </a:r>
            <a:endParaRPr lang="en-IN" dirty="0">
              <a:solidFill>
                <a:schemeClr val="accent1">
                  <a:lumMod val="20000"/>
                  <a:lumOff val="80000"/>
                </a:schemeClr>
              </a:solidFill>
              <a:latin typeface="Abadi" panose="020B0604020104020204" pitchFamily="34" charset="0"/>
            </a:endParaRPr>
          </a:p>
        </p:txBody>
      </p:sp>
      <p:sp>
        <p:nvSpPr>
          <p:cNvPr id="6" name="TextBox 5">
            <a:extLst>
              <a:ext uri="{FF2B5EF4-FFF2-40B4-BE49-F238E27FC236}">
                <a16:creationId xmlns:a16="http://schemas.microsoft.com/office/drawing/2014/main" id="{97032DCA-E113-A8F6-DB7A-481252F440AB}"/>
              </a:ext>
            </a:extLst>
          </p:cNvPr>
          <p:cNvSpPr txBox="1"/>
          <p:nvPr/>
        </p:nvSpPr>
        <p:spPr>
          <a:xfrm>
            <a:off x="188259" y="125506"/>
            <a:ext cx="7178487" cy="369332"/>
          </a:xfrm>
          <a:prstGeom prst="rect">
            <a:avLst/>
          </a:prstGeom>
          <a:noFill/>
        </p:spPr>
        <p:txBody>
          <a:bodyPr wrap="square">
            <a:spAutoFit/>
          </a:bodyPr>
          <a:lstStyle/>
          <a:p>
            <a:r>
              <a:rPr lang="en-US" b="1" i="0" dirty="0">
                <a:solidFill>
                  <a:schemeClr val="accent1">
                    <a:lumMod val="75000"/>
                  </a:schemeClr>
                </a:solidFill>
                <a:effectLst>
                  <a:outerShdw blurRad="38100" dist="38100" dir="2700000" algn="tl">
                    <a:srgbClr val="000000">
                      <a:alpha val="43137"/>
                    </a:srgbClr>
                  </a:outerShdw>
                </a:effectLst>
                <a:latin typeface="Abadi" panose="020B0604020104020204" pitchFamily="34" charset="0"/>
              </a:rPr>
              <a:t>What is a Haar cascade classifier?</a:t>
            </a:r>
            <a:endParaRPr lang="en-IN" b="1" dirty="0">
              <a:solidFill>
                <a:schemeClr val="accent1">
                  <a:lumMod val="75000"/>
                </a:schemeClr>
              </a:solidFill>
              <a:effectLst>
                <a:outerShdw blurRad="38100" dist="38100" dir="2700000" algn="tl">
                  <a:srgbClr val="000000">
                    <a:alpha val="43137"/>
                  </a:srgbClr>
                </a:outerShdw>
              </a:effectLst>
              <a:latin typeface="Abadi" panose="020B0604020104020204" pitchFamily="34" charset="0"/>
            </a:endParaRPr>
          </a:p>
        </p:txBody>
      </p:sp>
      <p:sp>
        <p:nvSpPr>
          <p:cNvPr id="8" name="TextBox 7">
            <a:extLst>
              <a:ext uri="{FF2B5EF4-FFF2-40B4-BE49-F238E27FC236}">
                <a16:creationId xmlns:a16="http://schemas.microsoft.com/office/drawing/2014/main" id="{B81F9F6E-CFC1-A242-11FE-D7498BE507BA}"/>
              </a:ext>
            </a:extLst>
          </p:cNvPr>
          <p:cNvSpPr txBox="1"/>
          <p:nvPr/>
        </p:nvSpPr>
        <p:spPr>
          <a:xfrm>
            <a:off x="188259" y="494838"/>
            <a:ext cx="6100482" cy="1477328"/>
          </a:xfrm>
          <a:prstGeom prst="rect">
            <a:avLst/>
          </a:prstGeom>
          <a:noFill/>
        </p:spPr>
        <p:txBody>
          <a:bodyPr wrap="square">
            <a:spAutoFit/>
          </a:bodyPr>
          <a:lstStyle/>
          <a:p>
            <a:r>
              <a:rPr lang="en-US" b="0" i="0" dirty="0">
                <a:solidFill>
                  <a:schemeClr val="accent1">
                    <a:lumMod val="20000"/>
                    <a:lumOff val="80000"/>
                  </a:schemeClr>
                </a:solidFill>
                <a:effectLst/>
                <a:latin typeface="Abadi" panose="020B0604020104020204" pitchFamily="34" charset="0"/>
              </a:rPr>
              <a:t>Haar cascade is </a:t>
            </a:r>
            <a:r>
              <a:rPr lang="en-US" b="1" i="0" dirty="0">
                <a:solidFill>
                  <a:schemeClr val="accent1">
                    <a:lumMod val="20000"/>
                    <a:lumOff val="80000"/>
                  </a:schemeClr>
                </a:solidFill>
                <a:effectLst/>
                <a:latin typeface="Abadi" panose="020B0604020104020204" pitchFamily="34" charset="0"/>
              </a:rPr>
              <a:t>an algorithm that can detect objects in images, irrespective of their scale in image and location</a:t>
            </a:r>
            <a:r>
              <a:rPr lang="en-US" b="0" i="0" dirty="0">
                <a:solidFill>
                  <a:schemeClr val="accent1">
                    <a:lumMod val="20000"/>
                    <a:lumOff val="80000"/>
                  </a:schemeClr>
                </a:solidFill>
                <a:effectLst/>
                <a:latin typeface="Abadi" panose="020B0604020104020204" pitchFamily="34" charset="0"/>
              </a:rPr>
              <a:t>. This algorithm is not so complex and can run in real-time. We can train a haar-cascade detector to detect various objects like cars, bikes, buildings, fruits, etc</a:t>
            </a:r>
            <a:r>
              <a:rPr lang="en-US" b="0" i="0" dirty="0">
                <a:solidFill>
                  <a:schemeClr val="accent1">
                    <a:lumMod val="20000"/>
                    <a:lumOff val="80000"/>
                  </a:schemeClr>
                </a:solidFill>
                <a:effectLst/>
                <a:latin typeface="arial" panose="020B0604020202020204" pitchFamily="34" charset="0"/>
              </a:rPr>
              <a:t>.</a:t>
            </a:r>
            <a:endParaRPr lang="en-IN" dirty="0">
              <a:solidFill>
                <a:schemeClr val="accent1">
                  <a:lumMod val="20000"/>
                  <a:lumOff val="80000"/>
                </a:schemeClr>
              </a:solidFill>
            </a:endParaRPr>
          </a:p>
        </p:txBody>
      </p:sp>
      <p:pic>
        <p:nvPicPr>
          <p:cNvPr id="6150" name="Picture 6">
            <a:extLst>
              <a:ext uri="{FF2B5EF4-FFF2-40B4-BE49-F238E27FC236}">
                <a16:creationId xmlns:a16="http://schemas.microsoft.com/office/drawing/2014/main" id="{4A14C7CC-3D61-C4FA-51E3-DB8151CF5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412" y="376046"/>
            <a:ext cx="2624138" cy="294322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9CB79C-977D-F440-CEAB-808F6D84D368}"/>
              </a:ext>
            </a:extLst>
          </p:cNvPr>
          <p:cNvSpPr txBox="1"/>
          <p:nvPr/>
        </p:nvSpPr>
        <p:spPr>
          <a:xfrm>
            <a:off x="188259" y="3863788"/>
            <a:ext cx="8641976" cy="2308324"/>
          </a:xfrm>
          <a:prstGeom prst="rect">
            <a:avLst/>
          </a:prstGeom>
          <a:noFill/>
        </p:spPr>
        <p:txBody>
          <a:bodyPr wrap="square">
            <a:spAutoFit/>
          </a:bodyPr>
          <a:lstStyle/>
          <a:p>
            <a:pPr algn="l" fontAlgn="base"/>
            <a:r>
              <a:rPr lang="en-US" sz="1600" b="1" i="0" dirty="0">
                <a:solidFill>
                  <a:schemeClr val="accent1">
                    <a:lumMod val="20000"/>
                    <a:lumOff val="80000"/>
                  </a:schemeClr>
                </a:solidFill>
                <a:effectLst/>
                <a:latin typeface="Abadi" panose="020B0604020104020204" pitchFamily="34" charset="0"/>
              </a:rPr>
              <a:t>pyttsx3</a:t>
            </a:r>
            <a:r>
              <a:rPr lang="en-US" sz="1600" b="0" i="0" dirty="0">
                <a:solidFill>
                  <a:schemeClr val="accent1">
                    <a:lumMod val="20000"/>
                    <a:lumOff val="80000"/>
                  </a:schemeClr>
                </a:solidFill>
                <a:effectLst/>
                <a:latin typeface="Abadi" panose="020B0604020104020204" pitchFamily="34" charset="0"/>
              </a:rPr>
              <a:t> is a text-to-speech conversion library in Python. Unlike alternative libraries, it works offline and is compatible with both Python 2 and 3. An application invokes the pyttsx3.init() factory function to get a reference to a pyttsx3. Engine instance. it is a very easy to use tool which converts the entered text into speech. The pyttsx3 module supports two voices first is female and the second is male which is provided by “sapi5” for windows. It supports three TTS engines :</a:t>
            </a:r>
          </a:p>
          <a:p>
            <a:pPr algn="l" fontAlgn="base">
              <a:buFont typeface="Arial" panose="020B0604020202020204" pitchFamily="34" charset="0"/>
              <a:buChar char="•"/>
            </a:pPr>
            <a:r>
              <a:rPr lang="en-US" sz="1600" b="0" i="1" dirty="0">
                <a:solidFill>
                  <a:schemeClr val="accent1">
                    <a:lumMod val="20000"/>
                    <a:lumOff val="80000"/>
                  </a:schemeClr>
                </a:solidFill>
                <a:effectLst/>
                <a:latin typeface="Abadi" panose="020B0604020104020204" pitchFamily="34" charset="0"/>
              </a:rPr>
              <a:t>sapi5</a:t>
            </a:r>
            <a:r>
              <a:rPr lang="en-US" sz="1600" b="0" i="0" dirty="0">
                <a:solidFill>
                  <a:schemeClr val="accent1">
                    <a:lumMod val="20000"/>
                    <a:lumOff val="80000"/>
                  </a:schemeClr>
                </a:solidFill>
                <a:effectLst/>
                <a:latin typeface="Abadi" panose="020B0604020104020204" pitchFamily="34" charset="0"/>
              </a:rPr>
              <a:t> – SAPI5 on Windows</a:t>
            </a:r>
          </a:p>
          <a:p>
            <a:pPr algn="l" fontAlgn="base">
              <a:buFont typeface="Arial" panose="020B0604020202020204" pitchFamily="34" charset="0"/>
              <a:buChar char="•"/>
            </a:pPr>
            <a:r>
              <a:rPr lang="en-US" sz="1600" b="0" i="1" dirty="0">
                <a:solidFill>
                  <a:schemeClr val="accent1">
                    <a:lumMod val="20000"/>
                    <a:lumOff val="80000"/>
                  </a:schemeClr>
                </a:solidFill>
                <a:effectLst/>
                <a:latin typeface="Abadi" panose="020B0604020104020204" pitchFamily="34" charset="0"/>
              </a:rPr>
              <a:t>nsss</a:t>
            </a:r>
            <a:r>
              <a:rPr lang="en-US" sz="1600" b="0" i="0" dirty="0">
                <a:solidFill>
                  <a:schemeClr val="accent1">
                    <a:lumMod val="20000"/>
                    <a:lumOff val="80000"/>
                  </a:schemeClr>
                </a:solidFill>
                <a:effectLst/>
                <a:latin typeface="Abadi" panose="020B0604020104020204" pitchFamily="34" charset="0"/>
              </a:rPr>
              <a:t> – NSSpeechSynthesizer on Mac OS X</a:t>
            </a:r>
          </a:p>
          <a:p>
            <a:pPr algn="l" fontAlgn="base">
              <a:buFont typeface="Arial" panose="020B0604020202020204" pitchFamily="34" charset="0"/>
              <a:buChar char="•"/>
            </a:pPr>
            <a:r>
              <a:rPr lang="en-US" sz="1600" b="0" i="1" dirty="0">
                <a:solidFill>
                  <a:schemeClr val="accent1">
                    <a:lumMod val="20000"/>
                    <a:lumOff val="80000"/>
                  </a:schemeClr>
                </a:solidFill>
                <a:effectLst/>
                <a:latin typeface="Abadi" panose="020B0604020104020204" pitchFamily="34" charset="0"/>
              </a:rPr>
              <a:t>espeak</a:t>
            </a:r>
            <a:r>
              <a:rPr lang="en-US" sz="1600" b="0" i="0" dirty="0">
                <a:solidFill>
                  <a:schemeClr val="accent1">
                    <a:lumMod val="20000"/>
                    <a:lumOff val="80000"/>
                  </a:schemeClr>
                </a:solidFill>
                <a:effectLst/>
                <a:latin typeface="Abadi" panose="020B0604020104020204" pitchFamily="34" charset="0"/>
              </a:rPr>
              <a:t> – eSpeak on every other platform</a:t>
            </a:r>
          </a:p>
        </p:txBody>
      </p:sp>
      <p:pic>
        <p:nvPicPr>
          <p:cNvPr id="6152" name="Picture 8" descr="Speech to Text and Text to Speech - Speech recognition in Python">
            <a:extLst>
              <a:ext uri="{FF2B5EF4-FFF2-40B4-BE49-F238E27FC236}">
                <a16:creationId xmlns:a16="http://schemas.microsoft.com/office/drawing/2014/main" id="{B2FF8D80-2766-1DFD-C6DE-682D436EA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0235" y="4027395"/>
            <a:ext cx="2857500" cy="1600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4425652-5050-8069-684A-F65A91434884}"/>
              </a:ext>
            </a:extLst>
          </p:cNvPr>
          <p:cNvSpPr txBox="1"/>
          <p:nvPr/>
        </p:nvSpPr>
        <p:spPr>
          <a:xfrm>
            <a:off x="188259" y="3452337"/>
            <a:ext cx="7178487" cy="369332"/>
          </a:xfrm>
          <a:prstGeom prst="rect">
            <a:avLst/>
          </a:prstGeom>
          <a:noFill/>
        </p:spPr>
        <p:txBody>
          <a:bodyPr wrap="square">
            <a:spAutoFit/>
          </a:bodyPr>
          <a:lstStyle/>
          <a:p>
            <a:r>
              <a:rPr lang="en-US" b="1" i="0" dirty="0">
                <a:solidFill>
                  <a:schemeClr val="accent1">
                    <a:lumMod val="75000"/>
                  </a:schemeClr>
                </a:solidFill>
                <a:effectLst>
                  <a:outerShdw blurRad="38100" dist="38100" dir="2700000" algn="tl">
                    <a:srgbClr val="000000">
                      <a:alpha val="43137"/>
                    </a:srgbClr>
                  </a:outerShdw>
                </a:effectLst>
                <a:latin typeface="Abadi" panose="020B0604020104020204" pitchFamily="34" charset="0"/>
              </a:rPr>
              <a:t>What is pyttsx3?</a:t>
            </a:r>
            <a:endParaRPr lang="en-IN" b="1" dirty="0">
              <a:solidFill>
                <a:schemeClr val="accent1">
                  <a:lumMod val="75000"/>
                </a:schemeClr>
              </a:solidFill>
              <a:effectLst>
                <a:outerShdw blurRad="38100" dist="38100" dir="2700000" algn="tl">
                  <a:srgbClr val="000000">
                    <a:alpha val="43137"/>
                  </a:srgbClr>
                </a:outerShdw>
              </a:effectLst>
              <a:latin typeface="Abadi" panose="020B0604020104020204" pitchFamily="34" charset="0"/>
            </a:endParaRPr>
          </a:p>
        </p:txBody>
      </p:sp>
    </p:spTree>
    <p:extLst>
      <p:ext uri="{BB962C8B-B14F-4D97-AF65-F5344CB8AC3E}">
        <p14:creationId xmlns:p14="http://schemas.microsoft.com/office/powerpoint/2010/main" val="61876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F3CE2-264B-14FC-1B2E-B408A304DA60}"/>
              </a:ext>
            </a:extLst>
          </p:cNvPr>
          <p:cNvPicPr>
            <a:picLocks noChangeAspect="1"/>
          </p:cNvPicPr>
          <p:nvPr/>
        </p:nvPicPr>
        <p:blipFill>
          <a:blip r:embed="rId2"/>
          <a:stretch>
            <a:fillRect/>
          </a:stretch>
        </p:blipFill>
        <p:spPr>
          <a:xfrm>
            <a:off x="121775" y="3238176"/>
            <a:ext cx="2064081" cy="1324613"/>
          </a:xfrm>
          <a:prstGeom prst="rect">
            <a:avLst/>
          </a:prstGeom>
        </p:spPr>
      </p:pic>
      <p:pic>
        <p:nvPicPr>
          <p:cNvPr id="5" name="Picture 4">
            <a:extLst>
              <a:ext uri="{FF2B5EF4-FFF2-40B4-BE49-F238E27FC236}">
                <a16:creationId xmlns:a16="http://schemas.microsoft.com/office/drawing/2014/main" id="{259895E2-0C57-EF9E-6876-92F161F62DA1}"/>
              </a:ext>
            </a:extLst>
          </p:cNvPr>
          <p:cNvPicPr>
            <a:picLocks noChangeAspect="1"/>
          </p:cNvPicPr>
          <p:nvPr/>
        </p:nvPicPr>
        <p:blipFill>
          <a:blip r:embed="rId3"/>
          <a:stretch>
            <a:fillRect/>
          </a:stretch>
        </p:blipFill>
        <p:spPr>
          <a:xfrm>
            <a:off x="121775" y="4609938"/>
            <a:ext cx="2064081" cy="1404647"/>
          </a:xfrm>
          <a:prstGeom prst="rect">
            <a:avLst/>
          </a:prstGeom>
        </p:spPr>
      </p:pic>
      <p:pic>
        <p:nvPicPr>
          <p:cNvPr id="7" name="Picture 6">
            <a:extLst>
              <a:ext uri="{FF2B5EF4-FFF2-40B4-BE49-F238E27FC236}">
                <a16:creationId xmlns:a16="http://schemas.microsoft.com/office/drawing/2014/main" id="{8CC7FF60-5EC9-B932-99F0-3E699CED7AB5}"/>
              </a:ext>
            </a:extLst>
          </p:cNvPr>
          <p:cNvPicPr>
            <a:picLocks noChangeAspect="1"/>
          </p:cNvPicPr>
          <p:nvPr/>
        </p:nvPicPr>
        <p:blipFill>
          <a:blip r:embed="rId4"/>
          <a:stretch>
            <a:fillRect/>
          </a:stretch>
        </p:blipFill>
        <p:spPr>
          <a:xfrm>
            <a:off x="2262482" y="3238176"/>
            <a:ext cx="3076562" cy="2776409"/>
          </a:xfrm>
          <a:prstGeom prst="rect">
            <a:avLst/>
          </a:prstGeom>
        </p:spPr>
      </p:pic>
      <p:pic>
        <p:nvPicPr>
          <p:cNvPr id="9" name="Picture 8">
            <a:extLst>
              <a:ext uri="{FF2B5EF4-FFF2-40B4-BE49-F238E27FC236}">
                <a16:creationId xmlns:a16="http://schemas.microsoft.com/office/drawing/2014/main" id="{A78BD09C-A1E6-66DE-47C9-EF268A45CDB1}"/>
              </a:ext>
            </a:extLst>
          </p:cNvPr>
          <p:cNvPicPr>
            <a:picLocks noChangeAspect="1"/>
          </p:cNvPicPr>
          <p:nvPr/>
        </p:nvPicPr>
        <p:blipFill>
          <a:blip r:embed="rId5"/>
          <a:stretch>
            <a:fillRect/>
          </a:stretch>
        </p:blipFill>
        <p:spPr>
          <a:xfrm>
            <a:off x="6174557" y="2616196"/>
            <a:ext cx="5827019" cy="3545653"/>
          </a:xfrm>
          <a:prstGeom prst="rect">
            <a:avLst/>
          </a:prstGeom>
        </p:spPr>
      </p:pic>
      <p:pic>
        <p:nvPicPr>
          <p:cNvPr id="11" name="Picture 10">
            <a:extLst>
              <a:ext uri="{FF2B5EF4-FFF2-40B4-BE49-F238E27FC236}">
                <a16:creationId xmlns:a16="http://schemas.microsoft.com/office/drawing/2014/main" id="{47BD163A-3969-1D93-FD9E-77301E3368C1}"/>
              </a:ext>
            </a:extLst>
          </p:cNvPr>
          <p:cNvPicPr>
            <a:picLocks noChangeAspect="1"/>
          </p:cNvPicPr>
          <p:nvPr/>
        </p:nvPicPr>
        <p:blipFill>
          <a:blip r:embed="rId6"/>
          <a:stretch>
            <a:fillRect/>
          </a:stretch>
        </p:blipFill>
        <p:spPr>
          <a:xfrm>
            <a:off x="4917469" y="95082"/>
            <a:ext cx="7084107" cy="2373896"/>
          </a:xfrm>
          <a:prstGeom prst="rect">
            <a:avLst/>
          </a:prstGeom>
        </p:spPr>
      </p:pic>
      <p:sp>
        <p:nvSpPr>
          <p:cNvPr id="12" name="TextBox 11">
            <a:extLst>
              <a:ext uri="{FF2B5EF4-FFF2-40B4-BE49-F238E27FC236}">
                <a16:creationId xmlns:a16="http://schemas.microsoft.com/office/drawing/2014/main" id="{21BBA5CA-3934-8864-7166-BF9CBB5C96EF}"/>
              </a:ext>
            </a:extLst>
          </p:cNvPr>
          <p:cNvSpPr txBox="1"/>
          <p:nvPr/>
        </p:nvSpPr>
        <p:spPr>
          <a:xfrm>
            <a:off x="155869" y="95082"/>
            <a:ext cx="4494698" cy="1200329"/>
          </a:xfrm>
          <a:prstGeom prst="rect">
            <a:avLst/>
          </a:prstGeom>
          <a:noFill/>
        </p:spPr>
        <p:txBody>
          <a:bodyPr wrap="square" rtlCol="0">
            <a:spAutoFit/>
          </a:bodyPr>
          <a:lstStyle/>
          <a:p>
            <a:r>
              <a:rPr lang="en-IN" sz="2400" b="1" u="sng" dirty="0">
                <a:solidFill>
                  <a:schemeClr val="accent1">
                    <a:lumMod val="75000"/>
                  </a:schemeClr>
                </a:solidFill>
                <a:effectLst>
                  <a:outerShdw blurRad="38100" dist="38100" dir="2700000" algn="tl">
                    <a:srgbClr val="000000">
                      <a:alpha val="43137"/>
                    </a:srgbClr>
                  </a:outerShdw>
                </a:effectLst>
                <a:latin typeface="Abadi" panose="020B0604020104020204" pitchFamily="34" charset="0"/>
              </a:rPr>
              <a:t>WEIGHT PREDICTION USING HEIGHTS OBTAINED FROM COMPUTER VISION(OPENCV)</a:t>
            </a:r>
          </a:p>
        </p:txBody>
      </p:sp>
      <p:sp>
        <p:nvSpPr>
          <p:cNvPr id="13" name="TextBox 12">
            <a:extLst>
              <a:ext uri="{FF2B5EF4-FFF2-40B4-BE49-F238E27FC236}">
                <a16:creationId xmlns:a16="http://schemas.microsoft.com/office/drawing/2014/main" id="{35AC419E-A6F2-AEF9-750D-9A9C8274C3E5}"/>
              </a:ext>
            </a:extLst>
          </p:cNvPr>
          <p:cNvSpPr txBox="1"/>
          <p:nvPr/>
        </p:nvSpPr>
        <p:spPr>
          <a:xfrm>
            <a:off x="190424" y="1548742"/>
            <a:ext cx="4193241" cy="1384995"/>
          </a:xfrm>
          <a:prstGeom prst="rect">
            <a:avLst/>
          </a:prstGeom>
          <a:noFill/>
        </p:spPr>
        <p:txBody>
          <a:bodyPr wrap="square">
            <a:spAutoFit/>
          </a:bodyPr>
          <a:lstStyle/>
          <a:p>
            <a:r>
              <a:rPr lang="en-US" sz="1400" b="0" i="0" dirty="0">
                <a:solidFill>
                  <a:schemeClr val="accent1">
                    <a:lumMod val="40000"/>
                    <a:lumOff val="60000"/>
                  </a:schemeClr>
                </a:solidFill>
                <a:effectLst/>
                <a:latin typeface="Bahnschrift" panose="020B0502040204020203" pitchFamily="34" charset="0"/>
              </a:rPr>
              <a:t>Linear Regression is </a:t>
            </a:r>
            <a:r>
              <a:rPr lang="en-US" sz="1400" b="1" i="0" dirty="0">
                <a:solidFill>
                  <a:schemeClr val="accent1">
                    <a:lumMod val="40000"/>
                    <a:lumOff val="60000"/>
                  </a:schemeClr>
                </a:solidFill>
                <a:effectLst/>
                <a:latin typeface="Bahnschrift" panose="020B0502040204020203" pitchFamily="34" charset="0"/>
              </a:rPr>
              <a:t>a machine learning algorithm based on supervised learning</a:t>
            </a:r>
            <a:r>
              <a:rPr lang="en-US" sz="1400" b="0" i="0" dirty="0">
                <a:solidFill>
                  <a:schemeClr val="accent1">
                    <a:lumMod val="40000"/>
                    <a:lumOff val="60000"/>
                  </a:schemeClr>
                </a:solidFill>
                <a:effectLst/>
                <a:latin typeface="Bahnschrift" panose="020B0502040204020203" pitchFamily="34" charset="0"/>
              </a:rPr>
              <a:t>. It performs a regression task. Regression models a target prediction value based on independent variables. It is mostly used for finding out the relationship between variables and forecasting.</a:t>
            </a:r>
            <a:endParaRPr lang="en-IN" sz="1400" dirty="0">
              <a:solidFill>
                <a:schemeClr val="accent1">
                  <a:lumMod val="40000"/>
                  <a:lumOff val="60000"/>
                </a:schemeClr>
              </a:solidFill>
              <a:latin typeface="Bahnschrift" panose="020B0502040204020203" pitchFamily="34" charset="0"/>
            </a:endParaRPr>
          </a:p>
        </p:txBody>
      </p:sp>
    </p:spTree>
    <p:extLst>
      <p:ext uri="{BB962C8B-B14F-4D97-AF65-F5344CB8AC3E}">
        <p14:creationId xmlns:p14="http://schemas.microsoft.com/office/powerpoint/2010/main" val="4217027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CAE8E-D89C-7E23-1888-79236BCCA4FD}"/>
              </a:ext>
            </a:extLst>
          </p:cNvPr>
          <p:cNvPicPr>
            <a:picLocks noChangeAspect="1"/>
          </p:cNvPicPr>
          <p:nvPr/>
        </p:nvPicPr>
        <p:blipFill>
          <a:blip r:embed="rId2"/>
          <a:stretch>
            <a:fillRect/>
          </a:stretch>
        </p:blipFill>
        <p:spPr>
          <a:xfrm>
            <a:off x="397821" y="894298"/>
            <a:ext cx="3383573" cy="1600339"/>
          </a:xfrm>
          <a:prstGeom prst="rect">
            <a:avLst/>
          </a:prstGeom>
        </p:spPr>
      </p:pic>
      <p:pic>
        <p:nvPicPr>
          <p:cNvPr id="5" name="Picture 4">
            <a:extLst>
              <a:ext uri="{FF2B5EF4-FFF2-40B4-BE49-F238E27FC236}">
                <a16:creationId xmlns:a16="http://schemas.microsoft.com/office/drawing/2014/main" id="{D826391F-A019-62ED-517D-18B6BC91B8F3}"/>
              </a:ext>
            </a:extLst>
          </p:cNvPr>
          <p:cNvPicPr>
            <a:picLocks noChangeAspect="1"/>
          </p:cNvPicPr>
          <p:nvPr/>
        </p:nvPicPr>
        <p:blipFill>
          <a:blip r:embed="rId3"/>
          <a:stretch>
            <a:fillRect/>
          </a:stretch>
        </p:blipFill>
        <p:spPr>
          <a:xfrm>
            <a:off x="397821" y="2771604"/>
            <a:ext cx="4351397" cy="2286198"/>
          </a:xfrm>
          <a:prstGeom prst="rect">
            <a:avLst/>
          </a:prstGeom>
        </p:spPr>
      </p:pic>
      <p:sp>
        <p:nvSpPr>
          <p:cNvPr id="6" name="TextBox 5">
            <a:extLst>
              <a:ext uri="{FF2B5EF4-FFF2-40B4-BE49-F238E27FC236}">
                <a16:creationId xmlns:a16="http://schemas.microsoft.com/office/drawing/2014/main" id="{E8563F93-8C29-46F8-8EC0-9E0F5AC683A5}"/>
              </a:ext>
            </a:extLst>
          </p:cNvPr>
          <p:cNvSpPr txBox="1"/>
          <p:nvPr/>
        </p:nvSpPr>
        <p:spPr>
          <a:xfrm>
            <a:off x="228139" y="155666"/>
            <a:ext cx="5128181" cy="461665"/>
          </a:xfrm>
          <a:prstGeom prst="rect">
            <a:avLst/>
          </a:prstGeom>
          <a:noFill/>
        </p:spPr>
        <p:txBody>
          <a:bodyPr wrap="square" rtlCol="0">
            <a:spAutoFit/>
          </a:bodyPr>
          <a:lstStyle/>
          <a:p>
            <a:r>
              <a:rPr lang="en-IN" sz="2400" b="1" u="sng" dirty="0">
                <a:solidFill>
                  <a:schemeClr val="accent1">
                    <a:lumMod val="75000"/>
                  </a:schemeClr>
                </a:solidFill>
                <a:effectLst>
                  <a:outerShdw blurRad="38100" dist="38100" dir="2700000" algn="tl">
                    <a:srgbClr val="000000">
                      <a:alpha val="43137"/>
                    </a:srgbClr>
                  </a:outerShdw>
                </a:effectLst>
                <a:latin typeface="Avenir Next LT Pro" panose="020B0504020202020204" pitchFamily="34" charset="0"/>
              </a:rPr>
              <a:t>BMI PREDICTION MODEL</a:t>
            </a:r>
          </a:p>
        </p:txBody>
      </p:sp>
      <p:pic>
        <p:nvPicPr>
          <p:cNvPr id="8" name="Picture 7">
            <a:extLst>
              <a:ext uri="{FF2B5EF4-FFF2-40B4-BE49-F238E27FC236}">
                <a16:creationId xmlns:a16="http://schemas.microsoft.com/office/drawing/2014/main" id="{4B0D8F54-5DB9-8488-FEFE-6F931B0459D2}"/>
              </a:ext>
            </a:extLst>
          </p:cNvPr>
          <p:cNvPicPr>
            <a:picLocks noChangeAspect="1"/>
          </p:cNvPicPr>
          <p:nvPr/>
        </p:nvPicPr>
        <p:blipFill>
          <a:blip r:embed="rId4"/>
          <a:stretch>
            <a:fillRect/>
          </a:stretch>
        </p:blipFill>
        <p:spPr>
          <a:xfrm>
            <a:off x="5213698" y="226826"/>
            <a:ext cx="6157494" cy="4237087"/>
          </a:xfrm>
          <a:prstGeom prst="rect">
            <a:avLst/>
          </a:prstGeom>
        </p:spPr>
      </p:pic>
      <p:pic>
        <p:nvPicPr>
          <p:cNvPr id="10" name="Picture 9">
            <a:extLst>
              <a:ext uri="{FF2B5EF4-FFF2-40B4-BE49-F238E27FC236}">
                <a16:creationId xmlns:a16="http://schemas.microsoft.com/office/drawing/2014/main" id="{1C87DB31-CCB9-625A-CCC2-BB915D07D9D0}"/>
              </a:ext>
            </a:extLst>
          </p:cNvPr>
          <p:cNvPicPr>
            <a:picLocks noChangeAspect="1"/>
          </p:cNvPicPr>
          <p:nvPr/>
        </p:nvPicPr>
        <p:blipFill>
          <a:blip r:embed="rId5"/>
          <a:stretch>
            <a:fillRect/>
          </a:stretch>
        </p:blipFill>
        <p:spPr>
          <a:xfrm>
            <a:off x="6074833" y="4643743"/>
            <a:ext cx="4435224" cy="1341236"/>
          </a:xfrm>
          <a:prstGeom prst="rect">
            <a:avLst/>
          </a:prstGeom>
        </p:spPr>
      </p:pic>
    </p:spTree>
    <p:extLst>
      <p:ext uri="{BB962C8B-B14F-4D97-AF65-F5344CB8AC3E}">
        <p14:creationId xmlns:p14="http://schemas.microsoft.com/office/powerpoint/2010/main" val="104241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830EB-18C7-B8E6-15CD-D3FD30442811}"/>
              </a:ext>
            </a:extLst>
          </p:cNvPr>
          <p:cNvPicPr>
            <a:picLocks noChangeAspect="1"/>
          </p:cNvPicPr>
          <p:nvPr/>
        </p:nvPicPr>
        <p:blipFill>
          <a:blip r:embed="rId2"/>
          <a:stretch>
            <a:fillRect/>
          </a:stretch>
        </p:blipFill>
        <p:spPr>
          <a:xfrm>
            <a:off x="228083" y="176421"/>
            <a:ext cx="3429517" cy="2495900"/>
          </a:xfrm>
          <a:prstGeom prst="rect">
            <a:avLst/>
          </a:prstGeom>
        </p:spPr>
      </p:pic>
      <p:pic>
        <p:nvPicPr>
          <p:cNvPr id="5" name="Picture 4">
            <a:extLst>
              <a:ext uri="{FF2B5EF4-FFF2-40B4-BE49-F238E27FC236}">
                <a16:creationId xmlns:a16="http://schemas.microsoft.com/office/drawing/2014/main" id="{73E86AA8-561B-B6D8-88C3-4DC8093A2620}"/>
              </a:ext>
            </a:extLst>
          </p:cNvPr>
          <p:cNvPicPr>
            <a:picLocks noChangeAspect="1"/>
          </p:cNvPicPr>
          <p:nvPr/>
        </p:nvPicPr>
        <p:blipFill>
          <a:blip r:embed="rId3"/>
          <a:stretch>
            <a:fillRect/>
          </a:stretch>
        </p:blipFill>
        <p:spPr>
          <a:xfrm>
            <a:off x="3761294" y="176421"/>
            <a:ext cx="4867152" cy="2495900"/>
          </a:xfrm>
          <a:prstGeom prst="rect">
            <a:avLst/>
          </a:prstGeom>
        </p:spPr>
      </p:pic>
      <p:pic>
        <p:nvPicPr>
          <p:cNvPr id="7" name="Picture 6">
            <a:extLst>
              <a:ext uri="{FF2B5EF4-FFF2-40B4-BE49-F238E27FC236}">
                <a16:creationId xmlns:a16="http://schemas.microsoft.com/office/drawing/2014/main" id="{CE41BE1D-BD62-0E71-BD2B-41CC5C0DCD8C}"/>
              </a:ext>
            </a:extLst>
          </p:cNvPr>
          <p:cNvPicPr>
            <a:picLocks noChangeAspect="1"/>
          </p:cNvPicPr>
          <p:nvPr/>
        </p:nvPicPr>
        <p:blipFill>
          <a:blip r:embed="rId4"/>
          <a:stretch>
            <a:fillRect/>
          </a:stretch>
        </p:blipFill>
        <p:spPr>
          <a:xfrm>
            <a:off x="228083" y="2876443"/>
            <a:ext cx="4686165" cy="2618474"/>
          </a:xfrm>
          <a:prstGeom prst="rect">
            <a:avLst/>
          </a:prstGeom>
        </p:spPr>
      </p:pic>
      <p:pic>
        <p:nvPicPr>
          <p:cNvPr id="9" name="Picture 8">
            <a:extLst>
              <a:ext uri="{FF2B5EF4-FFF2-40B4-BE49-F238E27FC236}">
                <a16:creationId xmlns:a16="http://schemas.microsoft.com/office/drawing/2014/main" id="{008D36CC-7D57-CC2A-41EE-6FD88ED79227}"/>
              </a:ext>
            </a:extLst>
          </p:cNvPr>
          <p:cNvPicPr>
            <a:picLocks noChangeAspect="1"/>
          </p:cNvPicPr>
          <p:nvPr/>
        </p:nvPicPr>
        <p:blipFill>
          <a:blip r:embed="rId5"/>
          <a:stretch>
            <a:fillRect/>
          </a:stretch>
        </p:blipFill>
        <p:spPr>
          <a:xfrm>
            <a:off x="5043339" y="2799801"/>
            <a:ext cx="3585107" cy="3049290"/>
          </a:xfrm>
          <a:prstGeom prst="rect">
            <a:avLst/>
          </a:prstGeom>
        </p:spPr>
      </p:pic>
      <p:pic>
        <p:nvPicPr>
          <p:cNvPr id="11" name="Picture 10">
            <a:extLst>
              <a:ext uri="{FF2B5EF4-FFF2-40B4-BE49-F238E27FC236}">
                <a16:creationId xmlns:a16="http://schemas.microsoft.com/office/drawing/2014/main" id="{5DF000BC-B331-E1CE-A667-A5E202B86713}"/>
              </a:ext>
            </a:extLst>
          </p:cNvPr>
          <p:cNvPicPr>
            <a:picLocks noChangeAspect="1"/>
          </p:cNvPicPr>
          <p:nvPr/>
        </p:nvPicPr>
        <p:blipFill>
          <a:blip r:embed="rId6"/>
          <a:stretch>
            <a:fillRect/>
          </a:stretch>
        </p:blipFill>
        <p:spPr>
          <a:xfrm>
            <a:off x="8757537" y="646444"/>
            <a:ext cx="3106580" cy="4679700"/>
          </a:xfrm>
          <a:prstGeom prst="rect">
            <a:avLst/>
          </a:prstGeom>
        </p:spPr>
      </p:pic>
    </p:spTree>
    <p:extLst>
      <p:ext uri="{BB962C8B-B14F-4D97-AF65-F5344CB8AC3E}">
        <p14:creationId xmlns:p14="http://schemas.microsoft.com/office/powerpoint/2010/main" val="30716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18AE-DE29-5444-B0AF-9D5055BF4371}"/>
              </a:ext>
            </a:extLst>
          </p:cNvPr>
          <p:cNvSpPr>
            <a:spLocks noGrp="1"/>
          </p:cNvSpPr>
          <p:nvPr>
            <p:ph type="title"/>
          </p:nvPr>
        </p:nvSpPr>
        <p:spPr>
          <a:xfrm>
            <a:off x="277203" y="114237"/>
            <a:ext cx="9291215" cy="1049235"/>
          </a:xfrm>
        </p:spPr>
        <p:txBody>
          <a:bodyPr>
            <a:normAutofit/>
          </a:bodyPr>
          <a:lstStyle/>
          <a:p>
            <a:pPr algn="l"/>
            <a:r>
              <a:rPr lang="en-IN" sz="3600" b="1" u="sng" dirty="0">
                <a:effectLst>
                  <a:outerShdw blurRad="38100" dist="38100" dir="2700000" algn="tl">
                    <a:srgbClr val="000000">
                      <a:alpha val="43137"/>
                    </a:srgbClr>
                  </a:outerShdw>
                </a:effectLst>
                <a:latin typeface="Avenir Next LT Pro" panose="020B0504020202020204" pitchFamily="34" charset="0"/>
              </a:rPr>
              <a:t>ABSTRACT</a:t>
            </a:r>
          </a:p>
        </p:txBody>
      </p:sp>
      <p:sp>
        <p:nvSpPr>
          <p:cNvPr id="7" name="TextBox 6">
            <a:extLst>
              <a:ext uri="{FF2B5EF4-FFF2-40B4-BE49-F238E27FC236}">
                <a16:creationId xmlns:a16="http://schemas.microsoft.com/office/drawing/2014/main" id="{A6CDB8EC-4453-FB8D-FF19-09B412650A88}"/>
              </a:ext>
            </a:extLst>
          </p:cNvPr>
          <p:cNvSpPr txBox="1"/>
          <p:nvPr/>
        </p:nvSpPr>
        <p:spPr>
          <a:xfrm>
            <a:off x="307042" y="1048028"/>
            <a:ext cx="5045239" cy="4922117"/>
          </a:xfrm>
          <a:prstGeom prst="rect">
            <a:avLst/>
          </a:prstGeom>
          <a:noFill/>
        </p:spPr>
        <p:txBody>
          <a:bodyPr wrap="square">
            <a:spAutoFit/>
          </a:bodyPr>
          <a:lstStyle/>
          <a:p>
            <a:pPr>
              <a:lnSpc>
                <a:spcPct val="107000"/>
              </a:lnSpc>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The food supply chain is directly at danger from      climate threats affecting the agricultural sector.</a:t>
            </a:r>
          </a:p>
          <a:p>
            <a:pPr>
              <a:lnSpc>
                <a:spcPct val="107000"/>
              </a:lnSpc>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Accelerated climate variability affects every part  of the food chain, including food production, food processing, retailing/distribution, and         consumption. For instance, escalating heat waves, floods,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droughts,and</a:t>
            </a:r>
            <a:r>
              <a:rPr lang="en-IN" sz="1800" dirty="0">
                <a:effectLst/>
                <a:latin typeface="Abadi" panose="020B0604020104020204" pitchFamily="34" charset="0"/>
                <a:ea typeface="Calibri" panose="020F0502020204030204" pitchFamily="34" charset="0"/>
                <a:cs typeface="Times New Roman" panose="02020603050405020304" pitchFamily="18" charset="0"/>
              </a:rPr>
              <a:t> other extreme occurrences       directly endanger soil health and food production, resulting in serious food-shortages. This will consequently lead to an increase in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foodprices</a:t>
            </a:r>
            <a:r>
              <a:rPr lang="en-IN" sz="1800" dirty="0">
                <a:effectLst/>
                <a:latin typeface="Abadi" panose="020B0604020104020204" pitchFamily="34" charset="0"/>
                <a:ea typeface="Calibri" panose="020F0502020204030204" pitchFamily="34" charset="0"/>
                <a:cs typeface="Times New Roman" panose="02020603050405020304" pitchFamily="18" charset="0"/>
              </a:rPr>
              <a:t>, It is also crucial to keep in mind that poorer regions of the world will likely be          disproportionately affected by severe food       shortages. As a result, the food system is extremely  susceptible to change, particularly in an       agrarian nation like India.</a:t>
            </a:r>
            <a:endParaRPr lang="en-IN" sz="16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11EE5D8-F954-D847-196B-F25CF0054350}"/>
              </a:ext>
            </a:extLst>
          </p:cNvPr>
          <p:cNvSpPr txBox="1"/>
          <p:nvPr/>
        </p:nvSpPr>
        <p:spPr>
          <a:xfrm>
            <a:off x="5784476" y="1315248"/>
            <a:ext cx="6100482" cy="4227504"/>
          </a:xfrm>
          <a:prstGeom prst="rect">
            <a:avLst/>
          </a:prstGeom>
          <a:noFill/>
        </p:spPr>
        <p:txBody>
          <a:bodyPr wrap="square">
            <a:spAutoFit/>
          </a:bodyPr>
          <a:lstStyle/>
          <a:p>
            <a:pPr algn="just">
              <a:lnSpc>
                <a:spcPct val="107000"/>
              </a:lnSpc>
              <a:spcBef>
                <a:spcPts val="120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All kinds of malnutrition include undernutrition (wasting, stunting, and underweight), insufficient vitamins and minerals, overweight, obesity, and the ensuing noncommunicable diseases linked to diet. 462 million adults are underweight, compared to 1.9 billion who are overweight or obese. In 2020, it was anticipated that 149 million children under the age of five were stunted (too short for their age), 45 million were wasting (too short for their height), and 38.9 million were overweight or obese. Undernutrition is a contributing factor in about 45% of fatalities in children under the age of five. Most of these take place in low- and middle-income nations. The prevalence of childhood obesity and overweight is also rising in these same nations.</a:t>
            </a:r>
            <a:endParaRPr lang="en-IN" sz="1600" dirty="0">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708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4F090-5909-B2B5-8C9E-4F1F03F590FC}"/>
              </a:ext>
            </a:extLst>
          </p:cNvPr>
          <p:cNvSpPr txBox="1"/>
          <p:nvPr/>
        </p:nvSpPr>
        <p:spPr>
          <a:xfrm>
            <a:off x="228139" y="99106"/>
            <a:ext cx="5128181" cy="461665"/>
          </a:xfrm>
          <a:prstGeom prst="rect">
            <a:avLst/>
          </a:prstGeom>
          <a:noFill/>
        </p:spPr>
        <p:txBody>
          <a:bodyPr wrap="square" rtlCol="0">
            <a:spAutoFit/>
          </a:bodyPr>
          <a:lstStyle/>
          <a:p>
            <a:r>
              <a:rPr lang="en-IN" sz="2400" b="1" u="sng" dirty="0">
                <a:solidFill>
                  <a:schemeClr val="accent1">
                    <a:lumMod val="75000"/>
                  </a:schemeClr>
                </a:solidFill>
                <a:effectLst>
                  <a:outerShdw blurRad="38100" dist="38100" dir="2700000" algn="tl">
                    <a:srgbClr val="000000">
                      <a:alpha val="43137"/>
                    </a:srgbClr>
                  </a:outerShdw>
                </a:effectLst>
                <a:latin typeface="Avenir Next LT Pro" panose="020B0504020202020204" pitchFamily="34" charset="0"/>
              </a:rPr>
              <a:t>BMI PREDICTION MODEL</a:t>
            </a:r>
          </a:p>
        </p:txBody>
      </p:sp>
      <p:sp>
        <p:nvSpPr>
          <p:cNvPr id="3" name="TextBox 2">
            <a:extLst>
              <a:ext uri="{FF2B5EF4-FFF2-40B4-BE49-F238E27FC236}">
                <a16:creationId xmlns:a16="http://schemas.microsoft.com/office/drawing/2014/main" id="{BBD1AD4A-F659-7DEF-2906-E541A574F81F}"/>
              </a:ext>
            </a:extLst>
          </p:cNvPr>
          <p:cNvSpPr txBox="1"/>
          <p:nvPr/>
        </p:nvSpPr>
        <p:spPr>
          <a:xfrm>
            <a:off x="228139" y="560771"/>
            <a:ext cx="1998482" cy="369332"/>
          </a:xfrm>
          <a:prstGeom prst="rect">
            <a:avLst/>
          </a:prstGeom>
          <a:noFill/>
        </p:spPr>
        <p:txBody>
          <a:bodyPr wrap="square" rtlCol="0">
            <a:spAutoFit/>
          </a:bodyPr>
          <a:lstStyle/>
          <a:p>
            <a:r>
              <a:rPr lang="en-IN" b="1" dirty="0">
                <a:solidFill>
                  <a:schemeClr val="accent1">
                    <a:lumMod val="60000"/>
                    <a:lumOff val="40000"/>
                  </a:schemeClr>
                </a:solidFill>
                <a:effectLst>
                  <a:outerShdw blurRad="38100" dist="38100" dir="2700000" algn="tl">
                    <a:srgbClr val="000000">
                      <a:alpha val="43137"/>
                    </a:srgbClr>
                  </a:outerShdw>
                </a:effectLst>
                <a:latin typeface="Avenir Next LT Pro" panose="020B0504020202020204" pitchFamily="34" charset="0"/>
              </a:rPr>
              <a:t>RESULTS</a:t>
            </a:r>
          </a:p>
        </p:txBody>
      </p:sp>
      <p:pic>
        <p:nvPicPr>
          <p:cNvPr id="7" name="Picture 6">
            <a:extLst>
              <a:ext uri="{FF2B5EF4-FFF2-40B4-BE49-F238E27FC236}">
                <a16:creationId xmlns:a16="http://schemas.microsoft.com/office/drawing/2014/main" id="{A5BD1867-47A3-DDA4-D0C0-1BAA5D9422B0}"/>
              </a:ext>
            </a:extLst>
          </p:cNvPr>
          <p:cNvPicPr>
            <a:picLocks noChangeAspect="1"/>
          </p:cNvPicPr>
          <p:nvPr/>
        </p:nvPicPr>
        <p:blipFill>
          <a:blip r:embed="rId2"/>
          <a:stretch>
            <a:fillRect/>
          </a:stretch>
        </p:blipFill>
        <p:spPr>
          <a:xfrm>
            <a:off x="345997" y="1022436"/>
            <a:ext cx="4892464" cy="3299746"/>
          </a:xfrm>
          <a:prstGeom prst="rect">
            <a:avLst/>
          </a:prstGeom>
        </p:spPr>
      </p:pic>
      <p:pic>
        <p:nvPicPr>
          <p:cNvPr id="9" name="Picture 8">
            <a:extLst>
              <a:ext uri="{FF2B5EF4-FFF2-40B4-BE49-F238E27FC236}">
                <a16:creationId xmlns:a16="http://schemas.microsoft.com/office/drawing/2014/main" id="{C8223606-5356-AA51-249D-CE3B4CDF43FC}"/>
              </a:ext>
            </a:extLst>
          </p:cNvPr>
          <p:cNvPicPr>
            <a:picLocks noChangeAspect="1"/>
          </p:cNvPicPr>
          <p:nvPr/>
        </p:nvPicPr>
        <p:blipFill>
          <a:blip r:embed="rId3"/>
          <a:stretch>
            <a:fillRect/>
          </a:stretch>
        </p:blipFill>
        <p:spPr>
          <a:xfrm>
            <a:off x="5552445" y="560771"/>
            <a:ext cx="5913632" cy="5174428"/>
          </a:xfrm>
          <a:prstGeom prst="rect">
            <a:avLst/>
          </a:prstGeom>
        </p:spPr>
      </p:pic>
    </p:spTree>
    <p:extLst>
      <p:ext uri="{BB962C8B-B14F-4D97-AF65-F5344CB8AC3E}">
        <p14:creationId xmlns:p14="http://schemas.microsoft.com/office/powerpoint/2010/main" val="221088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20223C-B026-6CB3-71E8-84293C91D9A4}"/>
              </a:ext>
            </a:extLst>
          </p:cNvPr>
          <p:cNvSpPr txBox="1"/>
          <p:nvPr/>
        </p:nvSpPr>
        <p:spPr>
          <a:xfrm>
            <a:off x="997324" y="1272917"/>
            <a:ext cx="6100482" cy="3737370"/>
          </a:xfrm>
          <a:prstGeom prst="rect">
            <a:avLst/>
          </a:prstGeom>
          <a:noFill/>
        </p:spPr>
        <p:txBody>
          <a:bodyPr wrap="square">
            <a:spAutoFit/>
          </a:bodyPr>
          <a:lstStyle/>
          <a:p>
            <a:pPr algn="just">
              <a:lnSpc>
                <a:spcPct val="107000"/>
              </a:lnSpc>
              <a:spcBef>
                <a:spcPts val="1200"/>
              </a:spcBef>
              <a:spcAft>
                <a:spcPts val="800"/>
              </a:spcAft>
            </a:pPr>
            <a:r>
              <a:rPr lang="en-IN" dirty="0">
                <a:effectLst/>
                <a:latin typeface="Abadi" panose="020B0604020104020204" pitchFamily="34" charset="0"/>
                <a:ea typeface="Calibri" panose="020F0502020204030204" pitchFamily="34" charset="0"/>
                <a:cs typeface="Times New Roman" panose="02020603050405020304" pitchFamily="18" charset="0"/>
              </a:rPr>
              <a:t>The body's main defence against external aggressions is its skin. Chronological ageing and photo-aging are two different types of skin ageing that are both influenced by internal and environmental influences. People have progressively come to understand the significance of diet, which serves as the body's primary source of energy and nutrients, for the skin. Poor eating habits and nutritional imbalances are significant contributors to skin ageing, according to modern science. </a:t>
            </a:r>
          </a:p>
          <a:p>
            <a:pPr algn="just">
              <a:lnSpc>
                <a:spcPct val="107000"/>
              </a:lnSpc>
              <a:spcAft>
                <a:spcPts val="800"/>
              </a:spcAft>
            </a:pPr>
            <a:r>
              <a:rPr lang="en-IN" dirty="0">
                <a:effectLst/>
                <a:latin typeface="Abadi" panose="020B0604020104020204" pitchFamily="34" charset="0"/>
                <a:ea typeface="Calibri" panose="020F0502020204030204" pitchFamily="34" charset="0"/>
                <a:cs typeface="Times New Roman" panose="02020603050405020304" pitchFamily="18" charset="0"/>
              </a:rPr>
              <a:t>Using these three major factors as our base towards building a machine learning model to identify the reasons and causes for malnutrition among individuals.</a:t>
            </a:r>
          </a:p>
        </p:txBody>
      </p:sp>
      <p:pic>
        <p:nvPicPr>
          <p:cNvPr id="3074" name="Picture 2" descr="7 Anti-Aging Tips for Your Skin | Everyday Health">
            <a:extLst>
              <a:ext uri="{FF2B5EF4-FFF2-40B4-BE49-F238E27FC236}">
                <a16:creationId xmlns:a16="http://schemas.microsoft.com/office/drawing/2014/main" id="{6206A999-AC2B-865A-8154-9F28BD784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046" y="717106"/>
            <a:ext cx="3490633" cy="19547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What Foods Make You Age Faster &amp; Best Anti-Aging Foods | Forest Essentials">
            <a:extLst>
              <a:ext uri="{FF2B5EF4-FFF2-40B4-BE49-F238E27FC236}">
                <a16:creationId xmlns:a16="http://schemas.microsoft.com/office/drawing/2014/main" id="{0B742940-8BFF-A207-AC4E-A4E1A584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046" y="3406588"/>
            <a:ext cx="3415554" cy="22728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26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1909FB-BF06-5D0E-BF7D-54D82BF2E597}"/>
              </a:ext>
            </a:extLst>
          </p:cNvPr>
          <p:cNvSpPr txBox="1"/>
          <p:nvPr/>
        </p:nvSpPr>
        <p:spPr>
          <a:xfrm>
            <a:off x="430306" y="582706"/>
            <a:ext cx="5782235" cy="4330096"/>
          </a:xfrm>
          <a:prstGeom prst="rect">
            <a:avLst/>
          </a:prstGeom>
          <a:noFill/>
        </p:spPr>
        <p:txBody>
          <a:bodyPr wrap="square">
            <a:spAutoFit/>
          </a:bodyPr>
          <a:lstStyle/>
          <a:p>
            <a:pPr algn="just">
              <a:lnSpc>
                <a:spcPct val="107000"/>
              </a:lnSpc>
              <a:spcAft>
                <a:spcPts val="800"/>
              </a:spcAft>
            </a:pPr>
            <a:r>
              <a:rPr lang="en-IN" sz="1800" b="1" u="sng" dirty="0">
                <a:solidFill>
                  <a:schemeClr val="accent1">
                    <a:lumMod val="75000"/>
                  </a:schemeClr>
                </a:solidFill>
                <a:effectLst/>
                <a:latin typeface="Avenir Next LT Pro" panose="020B0504020202020204" pitchFamily="34" charset="0"/>
                <a:ea typeface="Calibri" panose="020F0502020204030204" pitchFamily="34" charset="0"/>
                <a:cs typeface="Times New Roman" panose="02020603050405020304" pitchFamily="18" charset="0"/>
              </a:rPr>
              <a:t>PROBLEM STATEMENT – </a:t>
            </a:r>
            <a:endParaRPr lang="en-IN" sz="1600" dirty="0">
              <a:solidFill>
                <a:schemeClr val="accent1">
                  <a:lumMod val="75000"/>
                </a:schemeClr>
              </a:solidFill>
              <a:effectLst/>
              <a:latin typeface="Avenir Next LT Pro" panose="020B05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It may be a good idea to some extent to analyse numerous records, spot patterns and trends, and draw conclusions regarding malnutrition across the nation. However, because the reports were analysed as a whole, there may still be many individuals whose data has not been recovered and these analyses were done solely using the poverty score. We will be able to assess food and nutritional consumption through the model we created in order to anticipate malnutrition on an individual basis, making it a more precise and effective method of recognising incorrect food intake. Additionally, these findings may be helpful in a wide range of industries and areas.</a:t>
            </a:r>
            <a:endParaRPr lang="en-IN" sz="16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2050" name="Picture 2" descr="Addressing Malnutrition">
            <a:extLst>
              <a:ext uri="{FF2B5EF4-FFF2-40B4-BE49-F238E27FC236}">
                <a16:creationId xmlns:a16="http://schemas.microsoft.com/office/drawing/2014/main" id="{5A763078-34A4-D723-E250-84D968365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162" y="779929"/>
            <a:ext cx="2973426" cy="1978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Malnutrition: Telangana's efforts find place in UN report - Telangana Today">
            <a:extLst>
              <a:ext uri="{FF2B5EF4-FFF2-40B4-BE49-F238E27FC236}">
                <a16:creationId xmlns:a16="http://schemas.microsoft.com/office/drawing/2014/main" id="{6676E60B-3AD9-BEF1-2751-E36F5D1FE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314" y="3117476"/>
            <a:ext cx="2732274" cy="25329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1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E66FA-E9B0-933E-FACC-2402250BAC9F}"/>
              </a:ext>
            </a:extLst>
          </p:cNvPr>
          <p:cNvPicPr>
            <a:picLocks noChangeAspect="1"/>
          </p:cNvPicPr>
          <p:nvPr/>
        </p:nvPicPr>
        <p:blipFill>
          <a:blip r:embed="rId2"/>
          <a:stretch>
            <a:fillRect/>
          </a:stretch>
        </p:blipFill>
        <p:spPr>
          <a:xfrm>
            <a:off x="0" y="4236"/>
            <a:ext cx="12199541" cy="6853764"/>
          </a:xfrm>
          <a:prstGeom prst="rect">
            <a:avLst/>
          </a:prstGeom>
        </p:spPr>
      </p:pic>
    </p:spTree>
    <p:extLst>
      <p:ext uri="{BB962C8B-B14F-4D97-AF65-F5344CB8AC3E}">
        <p14:creationId xmlns:p14="http://schemas.microsoft.com/office/powerpoint/2010/main" val="90750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8CF28-47BB-B0B3-8FC2-976953220F6F}"/>
              </a:ext>
            </a:extLst>
          </p:cNvPr>
          <p:cNvPicPr>
            <a:picLocks noChangeAspect="1"/>
          </p:cNvPicPr>
          <p:nvPr/>
        </p:nvPicPr>
        <p:blipFill>
          <a:blip r:embed="rId2"/>
          <a:stretch>
            <a:fillRect/>
          </a:stretch>
        </p:blipFill>
        <p:spPr>
          <a:xfrm>
            <a:off x="6351134" y="450011"/>
            <a:ext cx="5045872" cy="5363530"/>
          </a:xfrm>
          <a:prstGeom prst="rect">
            <a:avLst/>
          </a:prstGeom>
        </p:spPr>
      </p:pic>
      <p:sp>
        <p:nvSpPr>
          <p:cNvPr id="4" name="TextBox 3">
            <a:extLst>
              <a:ext uri="{FF2B5EF4-FFF2-40B4-BE49-F238E27FC236}">
                <a16:creationId xmlns:a16="http://schemas.microsoft.com/office/drawing/2014/main" id="{48C6CD96-B782-0981-FBCA-BB472F37750B}"/>
              </a:ext>
            </a:extLst>
          </p:cNvPr>
          <p:cNvSpPr txBox="1"/>
          <p:nvPr/>
        </p:nvSpPr>
        <p:spPr>
          <a:xfrm>
            <a:off x="320509" y="450011"/>
            <a:ext cx="5674937" cy="1815882"/>
          </a:xfrm>
          <a:prstGeom prst="rect">
            <a:avLst/>
          </a:prstGeom>
          <a:noFill/>
        </p:spPr>
        <p:txBody>
          <a:bodyPr wrap="square" rtlCol="0">
            <a:spAutoFit/>
          </a:bodyPr>
          <a:lstStyle/>
          <a:p>
            <a:r>
              <a:rPr lang="en-IN" sz="2800" b="1" u="sng" dirty="0">
                <a:solidFill>
                  <a:schemeClr val="accent1">
                    <a:lumMod val="75000"/>
                  </a:schemeClr>
                </a:solidFill>
                <a:effectLst>
                  <a:outerShdw blurRad="38100" dist="38100" dir="2700000" algn="tl">
                    <a:srgbClr val="000000">
                      <a:alpha val="43137"/>
                    </a:srgbClr>
                  </a:outerShdw>
                </a:effectLst>
                <a:latin typeface="Avenir Next LT Pro" panose="020B0504020202020204" pitchFamily="34" charset="0"/>
              </a:rPr>
              <a:t>DATA ANALYSIS OF CLIMATIC IMPACTS UPON CROP PRODUCTION ACROSS VARIOUS COUNTRIES</a:t>
            </a:r>
          </a:p>
        </p:txBody>
      </p:sp>
      <p:pic>
        <p:nvPicPr>
          <p:cNvPr id="7172" name="Picture 4" descr="USDA ERS - Climate Change Likely to Have Uneven Impacts on Agricultural  Productivity">
            <a:extLst>
              <a:ext uri="{FF2B5EF4-FFF2-40B4-BE49-F238E27FC236}">
                <a16:creationId xmlns:a16="http://schemas.microsoft.com/office/drawing/2014/main" id="{3F36FBDC-9A0D-19DA-B8AD-E5CFF08A0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11" y="2564482"/>
            <a:ext cx="3753432" cy="13759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74" name="Picture 6" descr="Climate Change Is Hitting Farmers Hard - Scientific American">
            <a:extLst>
              <a:ext uri="{FF2B5EF4-FFF2-40B4-BE49-F238E27FC236}">
                <a16:creationId xmlns:a16="http://schemas.microsoft.com/office/drawing/2014/main" id="{4C8495BB-6B6A-B39C-BF25-B729DEAD9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66" y="4238992"/>
            <a:ext cx="2638425" cy="1733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7176" name="Picture 8" descr="Climate Impacts on Agriculture and Food Supply | Climate Change Impacts |  US EPA">
            <a:extLst>
              <a:ext uri="{FF2B5EF4-FFF2-40B4-BE49-F238E27FC236}">
                <a16:creationId xmlns:a16="http://schemas.microsoft.com/office/drawing/2014/main" id="{85902271-3E48-BC28-3223-BBC178CDF9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6071" y="4229467"/>
            <a:ext cx="2619375" cy="17430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19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9F153C-5BC3-2170-2CF1-AA1F735D45EF}"/>
              </a:ext>
            </a:extLst>
          </p:cNvPr>
          <p:cNvPicPr>
            <a:picLocks noChangeAspect="1"/>
          </p:cNvPicPr>
          <p:nvPr/>
        </p:nvPicPr>
        <p:blipFill>
          <a:blip r:embed="rId2"/>
          <a:stretch>
            <a:fillRect/>
          </a:stretch>
        </p:blipFill>
        <p:spPr>
          <a:xfrm>
            <a:off x="135198" y="3815850"/>
            <a:ext cx="3669872" cy="2264022"/>
          </a:xfrm>
          <a:prstGeom prst="rect">
            <a:avLst/>
          </a:prstGeom>
        </p:spPr>
      </p:pic>
      <p:pic>
        <p:nvPicPr>
          <p:cNvPr id="5" name="Picture 4">
            <a:extLst>
              <a:ext uri="{FF2B5EF4-FFF2-40B4-BE49-F238E27FC236}">
                <a16:creationId xmlns:a16="http://schemas.microsoft.com/office/drawing/2014/main" id="{0814B2C5-0F6E-5FB6-57E9-D908304C3A2F}"/>
              </a:ext>
            </a:extLst>
          </p:cNvPr>
          <p:cNvPicPr>
            <a:picLocks noChangeAspect="1"/>
          </p:cNvPicPr>
          <p:nvPr/>
        </p:nvPicPr>
        <p:blipFill>
          <a:blip r:embed="rId3"/>
          <a:stretch>
            <a:fillRect/>
          </a:stretch>
        </p:blipFill>
        <p:spPr>
          <a:xfrm>
            <a:off x="4099034" y="3815850"/>
            <a:ext cx="3558376" cy="2282815"/>
          </a:xfrm>
          <a:prstGeom prst="rect">
            <a:avLst/>
          </a:prstGeom>
        </p:spPr>
      </p:pic>
      <p:pic>
        <p:nvPicPr>
          <p:cNvPr id="7" name="Picture 6">
            <a:extLst>
              <a:ext uri="{FF2B5EF4-FFF2-40B4-BE49-F238E27FC236}">
                <a16:creationId xmlns:a16="http://schemas.microsoft.com/office/drawing/2014/main" id="{11FDB2CA-C393-B162-872D-F01E40F0BF3B}"/>
              </a:ext>
            </a:extLst>
          </p:cNvPr>
          <p:cNvPicPr>
            <a:picLocks noChangeAspect="1"/>
          </p:cNvPicPr>
          <p:nvPr/>
        </p:nvPicPr>
        <p:blipFill>
          <a:blip r:embed="rId4"/>
          <a:stretch>
            <a:fillRect/>
          </a:stretch>
        </p:blipFill>
        <p:spPr>
          <a:xfrm>
            <a:off x="7993929" y="3797057"/>
            <a:ext cx="3587913" cy="2282815"/>
          </a:xfrm>
          <a:prstGeom prst="rect">
            <a:avLst/>
          </a:prstGeom>
        </p:spPr>
      </p:pic>
      <p:pic>
        <p:nvPicPr>
          <p:cNvPr id="9" name="Picture 8">
            <a:extLst>
              <a:ext uri="{FF2B5EF4-FFF2-40B4-BE49-F238E27FC236}">
                <a16:creationId xmlns:a16="http://schemas.microsoft.com/office/drawing/2014/main" id="{8B409D8F-B811-4140-7AAF-DD02BF905183}"/>
              </a:ext>
            </a:extLst>
          </p:cNvPr>
          <p:cNvPicPr>
            <a:picLocks noChangeAspect="1"/>
          </p:cNvPicPr>
          <p:nvPr/>
        </p:nvPicPr>
        <p:blipFill>
          <a:blip r:embed="rId5"/>
          <a:stretch>
            <a:fillRect/>
          </a:stretch>
        </p:blipFill>
        <p:spPr>
          <a:xfrm>
            <a:off x="135198" y="1346711"/>
            <a:ext cx="3669872" cy="2365029"/>
          </a:xfrm>
          <a:prstGeom prst="rect">
            <a:avLst/>
          </a:prstGeom>
        </p:spPr>
      </p:pic>
      <p:pic>
        <p:nvPicPr>
          <p:cNvPr id="11" name="Picture 10">
            <a:extLst>
              <a:ext uri="{FF2B5EF4-FFF2-40B4-BE49-F238E27FC236}">
                <a16:creationId xmlns:a16="http://schemas.microsoft.com/office/drawing/2014/main" id="{DA1D9586-BEB7-49D0-A886-D131F6917C04}"/>
              </a:ext>
            </a:extLst>
          </p:cNvPr>
          <p:cNvPicPr>
            <a:picLocks noChangeAspect="1"/>
          </p:cNvPicPr>
          <p:nvPr/>
        </p:nvPicPr>
        <p:blipFill>
          <a:blip r:embed="rId6"/>
          <a:stretch>
            <a:fillRect/>
          </a:stretch>
        </p:blipFill>
        <p:spPr>
          <a:xfrm>
            <a:off x="4099034" y="1346712"/>
            <a:ext cx="3558376" cy="2348596"/>
          </a:xfrm>
          <a:prstGeom prst="rect">
            <a:avLst/>
          </a:prstGeom>
        </p:spPr>
      </p:pic>
      <p:pic>
        <p:nvPicPr>
          <p:cNvPr id="13" name="Picture 12">
            <a:extLst>
              <a:ext uri="{FF2B5EF4-FFF2-40B4-BE49-F238E27FC236}">
                <a16:creationId xmlns:a16="http://schemas.microsoft.com/office/drawing/2014/main" id="{6523EB71-7D72-F66C-3D0F-774CCFF41FC0}"/>
              </a:ext>
            </a:extLst>
          </p:cNvPr>
          <p:cNvPicPr>
            <a:picLocks noChangeAspect="1"/>
          </p:cNvPicPr>
          <p:nvPr/>
        </p:nvPicPr>
        <p:blipFill>
          <a:blip r:embed="rId7"/>
          <a:stretch>
            <a:fillRect/>
          </a:stretch>
        </p:blipFill>
        <p:spPr>
          <a:xfrm>
            <a:off x="7993929" y="1346710"/>
            <a:ext cx="3587912" cy="2325833"/>
          </a:xfrm>
          <a:prstGeom prst="rect">
            <a:avLst/>
          </a:prstGeom>
        </p:spPr>
      </p:pic>
      <p:sp>
        <p:nvSpPr>
          <p:cNvPr id="14" name="TextBox 13">
            <a:extLst>
              <a:ext uri="{FF2B5EF4-FFF2-40B4-BE49-F238E27FC236}">
                <a16:creationId xmlns:a16="http://schemas.microsoft.com/office/drawing/2014/main" id="{853CEBAF-2136-7275-A7F3-879CB540A7B5}"/>
              </a:ext>
            </a:extLst>
          </p:cNvPr>
          <p:cNvSpPr txBox="1"/>
          <p:nvPr/>
        </p:nvSpPr>
        <p:spPr>
          <a:xfrm>
            <a:off x="2535810" y="120880"/>
            <a:ext cx="7362334" cy="461665"/>
          </a:xfrm>
          <a:prstGeom prst="rect">
            <a:avLst/>
          </a:prstGeom>
          <a:noFill/>
        </p:spPr>
        <p:txBody>
          <a:bodyPr wrap="square" rtlCol="0">
            <a:spAutoFit/>
          </a:bodyPr>
          <a:lstStyle/>
          <a:p>
            <a:r>
              <a:rPr lang="en-IN" sz="2400" dirty="0">
                <a:effectLst>
                  <a:outerShdw blurRad="38100" dist="38100" dir="2700000" algn="tl">
                    <a:srgbClr val="000000">
                      <a:alpha val="43137"/>
                    </a:srgbClr>
                  </a:outerShdw>
                </a:effectLst>
                <a:latin typeface="Avenir Next LT Pro" panose="020B0504020202020204" pitchFamily="34" charset="0"/>
              </a:rPr>
              <a:t>PRIME CROPS ACROSS COUNTRIES</a:t>
            </a:r>
          </a:p>
        </p:txBody>
      </p:sp>
      <p:sp>
        <p:nvSpPr>
          <p:cNvPr id="15" name="TextBox 14">
            <a:extLst>
              <a:ext uri="{FF2B5EF4-FFF2-40B4-BE49-F238E27FC236}">
                <a16:creationId xmlns:a16="http://schemas.microsoft.com/office/drawing/2014/main" id="{B91BBEF4-9063-14DF-C4FA-6399326481C2}"/>
              </a:ext>
            </a:extLst>
          </p:cNvPr>
          <p:cNvSpPr txBox="1"/>
          <p:nvPr/>
        </p:nvSpPr>
        <p:spPr>
          <a:xfrm>
            <a:off x="2064403" y="575865"/>
            <a:ext cx="6853287" cy="646331"/>
          </a:xfrm>
          <a:prstGeom prst="rect">
            <a:avLst/>
          </a:prstGeom>
          <a:noFill/>
        </p:spPr>
        <p:txBody>
          <a:bodyPr wrap="square" rtlCol="0">
            <a:spAutoFit/>
          </a:bodyPr>
          <a:lstStyle/>
          <a:p>
            <a:r>
              <a:rPr lang="en-IN" dirty="0">
                <a:solidFill>
                  <a:schemeClr val="accent1">
                    <a:lumMod val="40000"/>
                    <a:lumOff val="60000"/>
                  </a:schemeClr>
                </a:solidFill>
                <a:latin typeface="Abadi" panose="020B0604020104020204" pitchFamily="34" charset="0"/>
              </a:rPr>
              <a:t>Below are the graphical representation of different crops and their production for limited number of countries</a:t>
            </a:r>
          </a:p>
        </p:txBody>
      </p:sp>
    </p:spTree>
    <p:extLst>
      <p:ext uri="{BB962C8B-B14F-4D97-AF65-F5344CB8AC3E}">
        <p14:creationId xmlns:p14="http://schemas.microsoft.com/office/powerpoint/2010/main" val="106985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356DB-CAA4-1FA3-E7B9-FBEA299FF19B}"/>
              </a:ext>
            </a:extLst>
          </p:cNvPr>
          <p:cNvPicPr>
            <a:picLocks noChangeAspect="1"/>
          </p:cNvPicPr>
          <p:nvPr/>
        </p:nvPicPr>
        <p:blipFill>
          <a:blip r:embed="rId2"/>
          <a:stretch>
            <a:fillRect/>
          </a:stretch>
        </p:blipFill>
        <p:spPr>
          <a:xfrm>
            <a:off x="260930" y="3968685"/>
            <a:ext cx="3745472" cy="2091285"/>
          </a:xfrm>
          <a:prstGeom prst="rect">
            <a:avLst/>
          </a:prstGeom>
        </p:spPr>
      </p:pic>
      <p:pic>
        <p:nvPicPr>
          <p:cNvPr id="5" name="Picture 4">
            <a:extLst>
              <a:ext uri="{FF2B5EF4-FFF2-40B4-BE49-F238E27FC236}">
                <a16:creationId xmlns:a16="http://schemas.microsoft.com/office/drawing/2014/main" id="{1D8113D4-6064-E6F6-46CB-DCEDBDA4775A}"/>
              </a:ext>
            </a:extLst>
          </p:cNvPr>
          <p:cNvPicPr>
            <a:picLocks noChangeAspect="1"/>
          </p:cNvPicPr>
          <p:nvPr/>
        </p:nvPicPr>
        <p:blipFill>
          <a:blip r:embed="rId3"/>
          <a:stretch>
            <a:fillRect/>
          </a:stretch>
        </p:blipFill>
        <p:spPr>
          <a:xfrm>
            <a:off x="4221448" y="3968685"/>
            <a:ext cx="3749104" cy="2091285"/>
          </a:xfrm>
          <a:prstGeom prst="rect">
            <a:avLst/>
          </a:prstGeom>
        </p:spPr>
      </p:pic>
      <p:pic>
        <p:nvPicPr>
          <p:cNvPr id="7" name="Picture 6">
            <a:extLst>
              <a:ext uri="{FF2B5EF4-FFF2-40B4-BE49-F238E27FC236}">
                <a16:creationId xmlns:a16="http://schemas.microsoft.com/office/drawing/2014/main" id="{CBB983E6-352F-596F-ACC4-5C86FA02FA30}"/>
              </a:ext>
            </a:extLst>
          </p:cNvPr>
          <p:cNvPicPr>
            <a:picLocks noChangeAspect="1"/>
          </p:cNvPicPr>
          <p:nvPr/>
        </p:nvPicPr>
        <p:blipFill>
          <a:blip r:embed="rId4"/>
          <a:stretch>
            <a:fillRect/>
          </a:stretch>
        </p:blipFill>
        <p:spPr>
          <a:xfrm>
            <a:off x="8185598" y="3985282"/>
            <a:ext cx="3663893" cy="2074688"/>
          </a:xfrm>
          <a:prstGeom prst="rect">
            <a:avLst/>
          </a:prstGeom>
        </p:spPr>
      </p:pic>
      <p:pic>
        <p:nvPicPr>
          <p:cNvPr id="9" name="Picture 8">
            <a:extLst>
              <a:ext uri="{FF2B5EF4-FFF2-40B4-BE49-F238E27FC236}">
                <a16:creationId xmlns:a16="http://schemas.microsoft.com/office/drawing/2014/main" id="{08D552C1-EF3D-F13F-9B5F-485B6A1AADBC}"/>
              </a:ext>
            </a:extLst>
          </p:cNvPr>
          <p:cNvPicPr>
            <a:picLocks noChangeAspect="1"/>
          </p:cNvPicPr>
          <p:nvPr/>
        </p:nvPicPr>
        <p:blipFill>
          <a:blip r:embed="rId5"/>
          <a:stretch>
            <a:fillRect/>
          </a:stretch>
        </p:blipFill>
        <p:spPr>
          <a:xfrm>
            <a:off x="260930" y="1689298"/>
            <a:ext cx="3745472" cy="2144176"/>
          </a:xfrm>
          <a:prstGeom prst="rect">
            <a:avLst/>
          </a:prstGeom>
        </p:spPr>
      </p:pic>
      <p:pic>
        <p:nvPicPr>
          <p:cNvPr id="11" name="Picture 10">
            <a:extLst>
              <a:ext uri="{FF2B5EF4-FFF2-40B4-BE49-F238E27FC236}">
                <a16:creationId xmlns:a16="http://schemas.microsoft.com/office/drawing/2014/main" id="{58C17EE7-77EE-1963-0F12-AAA63FA06744}"/>
              </a:ext>
            </a:extLst>
          </p:cNvPr>
          <p:cNvPicPr>
            <a:picLocks noChangeAspect="1"/>
          </p:cNvPicPr>
          <p:nvPr/>
        </p:nvPicPr>
        <p:blipFill>
          <a:blip r:embed="rId6"/>
          <a:stretch>
            <a:fillRect/>
          </a:stretch>
        </p:blipFill>
        <p:spPr>
          <a:xfrm>
            <a:off x="4217817" y="1689298"/>
            <a:ext cx="3745473" cy="2144176"/>
          </a:xfrm>
          <a:prstGeom prst="rect">
            <a:avLst/>
          </a:prstGeom>
        </p:spPr>
      </p:pic>
      <p:pic>
        <p:nvPicPr>
          <p:cNvPr id="13" name="Picture 12">
            <a:extLst>
              <a:ext uri="{FF2B5EF4-FFF2-40B4-BE49-F238E27FC236}">
                <a16:creationId xmlns:a16="http://schemas.microsoft.com/office/drawing/2014/main" id="{31FF7D3D-32AF-BC47-9E44-9575DACFB3FA}"/>
              </a:ext>
            </a:extLst>
          </p:cNvPr>
          <p:cNvPicPr>
            <a:picLocks noChangeAspect="1"/>
          </p:cNvPicPr>
          <p:nvPr/>
        </p:nvPicPr>
        <p:blipFill>
          <a:blip r:embed="rId7"/>
          <a:stretch>
            <a:fillRect/>
          </a:stretch>
        </p:blipFill>
        <p:spPr>
          <a:xfrm>
            <a:off x="8167916" y="1689298"/>
            <a:ext cx="3702872" cy="2144176"/>
          </a:xfrm>
          <a:prstGeom prst="rect">
            <a:avLst/>
          </a:prstGeom>
        </p:spPr>
      </p:pic>
      <p:sp>
        <p:nvSpPr>
          <p:cNvPr id="14" name="TextBox 13">
            <a:extLst>
              <a:ext uri="{FF2B5EF4-FFF2-40B4-BE49-F238E27FC236}">
                <a16:creationId xmlns:a16="http://schemas.microsoft.com/office/drawing/2014/main" id="{07E58473-E55C-A396-1804-29EBD11603C1}"/>
              </a:ext>
            </a:extLst>
          </p:cNvPr>
          <p:cNvSpPr txBox="1"/>
          <p:nvPr/>
        </p:nvSpPr>
        <p:spPr>
          <a:xfrm>
            <a:off x="2428239" y="433633"/>
            <a:ext cx="7324627" cy="954107"/>
          </a:xfrm>
          <a:prstGeom prst="rect">
            <a:avLst/>
          </a:prstGeom>
          <a:noFill/>
        </p:spPr>
        <p:txBody>
          <a:bodyPr wrap="square" rtlCol="0">
            <a:spAutoFit/>
          </a:bodyPr>
          <a:lstStyle/>
          <a:p>
            <a:r>
              <a:rPr lang="en-IN" sz="2800" dirty="0">
                <a:effectLst>
                  <a:outerShdw blurRad="38100" dist="38100" dir="2700000" algn="tl">
                    <a:srgbClr val="000000">
                      <a:alpha val="43137"/>
                    </a:srgbClr>
                  </a:outerShdw>
                </a:effectLst>
                <a:latin typeface="Avenir Next LT Pro" panose="020B0504020202020204" pitchFamily="34" charset="0"/>
              </a:rPr>
              <a:t>Identifying trends in emission for a limited set of products across various countries</a:t>
            </a:r>
          </a:p>
        </p:txBody>
      </p:sp>
    </p:spTree>
    <p:extLst>
      <p:ext uri="{BB962C8B-B14F-4D97-AF65-F5344CB8AC3E}">
        <p14:creationId xmlns:p14="http://schemas.microsoft.com/office/powerpoint/2010/main" val="396155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1B96D-3CAC-A6A2-AF18-DB9A83940E65}"/>
              </a:ext>
            </a:extLst>
          </p:cNvPr>
          <p:cNvPicPr>
            <a:picLocks noChangeAspect="1"/>
          </p:cNvPicPr>
          <p:nvPr/>
        </p:nvPicPr>
        <p:blipFill>
          <a:blip r:embed="rId2"/>
          <a:stretch>
            <a:fillRect/>
          </a:stretch>
        </p:blipFill>
        <p:spPr>
          <a:xfrm>
            <a:off x="2354256" y="1302836"/>
            <a:ext cx="7483488" cy="4252328"/>
          </a:xfrm>
          <a:prstGeom prst="rect">
            <a:avLst/>
          </a:prstGeom>
        </p:spPr>
      </p:pic>
      <p:sp>
        <p:nvSpPr>
          <p:cNvPr id="4" name="TextBox 3">
            <a:extLst>
              <a:ext uri="{FF2B5EF4-FFF2-40B4-BE49-F238E27FC236}">
                <a16:creationId xmlns:a16="http://schemas.microsoft.com/office/drawing/2014/main" id="{1456FDC7-AAB8-D1E5-6E66-BBA9DB45D7D5}"/>
              </a:ext>
            </a:extLst>
          </p:cNvPr>
          <p:cNvSpPr txBox="1"/>
          <p:nvPr/>
        </p:nvSpPr>
        <p:spPr>
          <a:xfrm>
            <a:off x="2721204" y="570197"/>
            <a:ext cx="6749592" cy="461665"/>
          </a:xfrm>
          <a:prstGeom prst="rect">
            <a:avLst/>
          </a:prstGeom>
          <a:noFill/>
        </p:spPr>
        <p:txBody>
          <a:bodyPr wrap="square" rtlCol="0">
            <a:spAutoFit/>
          </a:bodyPr>
          <a:lstStyle/>
          <a:p>
            <a:r>
              <a:rPr lang="en-IN" sz="2400" dirty="0">
                <a:latin typeface="Avenir Next LT Pro" panose="020B0504020202020204" pitchFamily="34" charset="0"/>
              </a:rPr>
              <a:t>YIELD VS EMMISSION ACROSS COUNTRIES</a:t>
            </a:r>
          </a:p>
        </p:txBody>
      </p:sp>
    </p:spTree>
    <p:extLst>
      <p:ext uri="{BB962C8B-B14F-4D97-AF65-F5344CB8AC3E}">
        <p14:creationId xmlns:p14="http://schemas.microsoft.com/office/powerpoint/2010/main" val="37714390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184</TotalTime>
  <Words>1047</Words>
  <Application>Microsoft Office PowerPoint</Application>
  <PresentationFormat>Widescreen</PresentationFormat>
  <Paragraphs>46</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Abadi</vt:lpstr>
      <vt:lpstr>Arial</vt:lpstr>
      <vt:lpstr>Arial</vt:lpstr>
      <vt:lpstr>Avenir Next LT Pro</vt:lpstr>
      <vt:lpstr>Bahnschrift</vt:lpstr>
      <vt:lpstr>Rockwell</vt:lpstr>
      <vt:lpstr>Gallery</vt:lpstr>
      <vt:lpstr>Project review: SOLITARY IDENTIFICATION OF CONSIDERATE NUTRITIONAL CONSUMPTION( i.e. IMPACTS ON skin-aging, MALNUTRITION) AND ANALYZING FACTORS SUCH AS CLIMATIC IMPACTS ON FOOD PRODUCTION USING MACHINE LEARNING AND DATA ANALYTICS   </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 SOLITARY IDENTIFICATION OF CONSIDERATE NUTRITIONAL CONSUMPTION( i.e. IMPACTS ON skin-aging, MALNUTRITION) AND ANALYZING FACTORS SUCH AS CLIMATIC IMPACTS ON FOOD PRODUCTION USING MACHINE LEARNING AND DATA ANALYTICS   </dc:title>
  <dc:creator>Aryan Sidh</dc:creator>
  <cp:lastModifiedBy>Aryan Sidh</cp:lastModifiedBy>
  <cp:revision>4</cp:revision>
  <dcterms:created xsi:type="dcterms:W3CDTF">2023-02-10T21:01:40Z</dcterms:created>
  <dcterms:modified xsi:type="dcterms:W3CDTF">2023-02-11T00:06:33Z</dcterms:modified>
</cp:coreProperties>
</file>